
<file path=[Content_Types].xml><?xml version="1.0" encoding="utf-8"?>
<Types xmlns="http://schemas.openxmlformats.org/package/2006/content-types">
  <Default Extension="bin" ContentType="image/pn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bin"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9.bin" ContentType="image/jpeg"/>
  <Override PartName="/ppt/media/image22.bin" ContentType="image/jpeg"/>
  <Override PartName="/ppt/media/image23.bin"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9.bin" ContentType="image/jpeg"/>
  <Override PartName="/ppt/media/image45.bin"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8"/>
  </p:notesMasterIdLst>
  <p:sldIdLst>
    <p:sldId id="301" r:id="rId2"/>
    <p:sldId id="996" r:id="rId3"/>
    <p:sldId id="356" r:id="rId4"/>
    <p:sldId id="409" r:id="rId5"/>
    <p:sldId id="475" r:id="rId6"/>
    <p:sldId id="583" r:id="rId7"/>
    <p:sldId id="618" r:id="rId8"/>
    <p:sldId id="656" r:id="rId9"/>
    <p:sldId id="688" r:id="rId10"/>
    <p:sldId id="721" r:id="rId11"/>
    <p:sldId id="760" r:id="rId12"/>
    <p:sldId id="793" r:id="rId13"/>
    <p:sldId id="811" r:id="rId14"/>
    <p:sldId id="873" r:id="rId15"/>
    <p:sldId id="434" r:id="rId16"/>
    <p:sldId id="998" r:id="rId17"/>
  </p:sldIdLst>
  <p:sldSz cx="18288000" cy="10287000"/>
  <p:notesSz cx="18288000" cy="10287000"/>
  <p:embeddedFontLst>
    <p:embeddedFont>
      <p:font typeface="Archivo" panose="020B0604020202020204" charset="0"/>
      <p:regular r:id="rId19"/>
    </p:embeddedFont>
    <p:embeddedFont>
      <p:font typeface="Inter" panose="020B0604020202020204" charset="0"/>
      <p:regular r:id="rId20"/>
    </p:embeddedFont>
    <p:embeddedFont>
      <p:font typeface="Inter SemiBold" panose="020B0604020202020204" charset="0"/>
      <p:regular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9BF89-AD39-49F8-9917-BA12D98A2E74}" v="5" dt="2025-12-04T11:01:42.013"/>
    <p1510:client id="{7CDD6D28-A1F2-486F-9F7A-45A35D7AA78E}" v="8" dt="2025-12-04T09:43:45.967"/>
    <p1510:client id="{95FEAD63-DFDC-4FBB-8FCA-38216827DBCF}" v="31" dt="2025-12-04T08:58:59.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47" d="100"/>
          <a:sy n="47" d="100"/>
        </p:scale>
        <p:origin x="269" y="389"/>
      </p:cViewPr>
      <p:guideLst/>
    </p:cSldViewPr>
  </p:slideViewPr>
  <p:outlineViewPr>
    <p:cViewPr>
      <p:scale>
        <a:sx n="33" d="100"/>
        <a:sy n="33" d="100"/>
      </p:scale>
      <p:origin x="0" y="-82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baida AL MOUFTI" userId="e2243810c1c0f7ac" providerId="LiveId" clId="{371A278B-A054-42DB-860C-207CA3A0AA91}"/>
    <pc:docChg chg="undo custSel modSld">
      <pc:chgData name="Oubaida AL MOUFTI" userId="e2243810c1c0f7ac" providerId="LiveId" clId="{371A278B-A054-42DB-860C-207CA3A0AA91}" dt="2025-12-04T11:18:29.972" v="100" actId="121"/>
      <pc:docMkLst>
        <pc:docMk/>
      </pc:docMkLst>
      <pc:sldChg chg="delSp modSp mod">
        <pc:chgData name="Oubaida AL MOUFTI" userId="e2243810c1c0f7ac" providerId="LiveId" clId="{371A278B-A054-42DB-860C-207CA3A0AA91}" dt="2025-12-04T11:18:04.021" v="98" actId="121"/>
        <pc:sldMkLst>
          <pc:docMk/>
          <pc:sldMk cId="3648047976" sldId="301"/>
        </pc:sldMkLst>
        <pc:spChg chg="del mod">
          <ac:chgData name="Oubaida AL MOUFTI" userId="e2243810c1c0f7ac" providerId="LiveId" clId="{371A278B-A054-42DB-860C-207CA3A0AA91}" dt="2025-12-04T11:17:54.006" v="97" actId="478"/>
          <ac:spMkLst>
            <pc:docMk/>
            <pc:sldMk cId="3648047976" sldId="301"/>
            <ac:spMk id="3" creationId="{BB8935AA-4863-5081-D3D2-2D3C5BA9EBA5}"/>
          </ac:spMkLst>
        </pc:spChg>
        <pc:spChg chg="mod">
          <ac:chgData name="Oubaida AL MOUFTI" userId="e2243810c1c0f7ac" providerId="LiveId" clId="{371A278B-A054-42DB-860C-207CA3A0AA91}" dt="2025-12-04T11:18:04.021" v="98" actId="121"/>
          <ac:spMkLst>
            <pc:docMk/>
            <pc:sldMk cId="3648047976" sldId="301"/>
            <ac:spMk id="308" creationId="{111B4A49-B930-4A89-A1CD-6CA2B3D95AED}"/>
          </ac:spMkLst>
        </pc:spChg>
        <pc:picChg chg="mod">
          <ac:chgData name="Oubaida AL MOUFTI" userId="e2243810c1c0f7ac" providerId="LiveId" clId="{371A278B-A054-42DB-860C-207CA3A0AA91}" dt="2025-12-04T11:16:54.050" v="95" actId="14100"/>
          <ac:picMkLst>
            <pc:docMk/>
            <pc:sldMk cId="3648047976" sldId="301"/>
            <ac:picMk id="302" creationId="{A8642F66-C0BB-4949-9A9C-024B120A5D52}"/>
          </ac:picMkLst>
        </pc:picChg>
      </pc:sldChg>
      <pc:sldChg chg="modSp mod">
        <pc:chgData name="Oubaida AL MOUFTI" userId="e2243810c1c0f7ac" providerId="LiveId" clId="{371A278B-A054-42DB-860C-207CA3A0AA91}" dt="2025-12-04T11:05:30.364" v="79" actId="207"/>
        <pc:sldMkLst>
          <pc:docMk/>
          <pc:sldMk cId="3625914551" sldId="434"/>
        </pc:sldMkLst>
        <pc:spChg chg="mod">
          <ac:chgData name="Oubaida AL MOUFTI" userId="e2243810c1c0f7ac" providerId="LiveId" clId="{371A278B-A054-42DB-860C-207CA3A0AA91}" dt="2025-12-04T11:05:30.364" v="79" actId="207"/>
          <ac:spMkLst>
            <pc:docMk/>
            <pc:sldMk cId="3625914551" sldId="434"/>
            <ac:spMk id="470" creationId="{111B4A49-B930-4A89-A1CD-6CA2B3D95AED}"/>
          </ac:spMkLst>
        </pc:spChg>
      </pc:sldChg>
      <pc:sldChg chg="modSp mod">
        <pc:chgData name="Oubaida AL MOUFTI" userId="e2243810c1c0f7ac" providerId="LiveId" clId="{371A278B-A054-42DB-860C-207CA3A0AA91}" dt="2025-12-04T11:18:29.972" v="100" actId="121"/>
        <pc:sldMkLst>
          <pc:docMk/>
          <pc:sldMk cId="3648047976" sldId="475"/>
        </pc:sldMkLst>
        <pc:spChg chg="mod">
          <ac:chgData name="Oubaida AL MOUFTI" userId="e2243810c1c0f7ac" providerId="LiveId" clId="{371A278B-A054-42DB-860C-207CA3A0AA91}" dt="2025-12-04T11:18:24.251" v="99" actId="121"/>
          <ac:spMkLst>
            <pc:docMk/>
            <pc:sldMk cId="3648047976" sldId="475"/>
            <ac:spMk id="500" creationId="{111B4A49-B930-4A89-A1CD-6CA2B3D95AED}"/>
          </ac:spMkLst>
        </pc:spChg>
        <pc:spChg chg="mod">
          <ac:chgData name="Oubaida AL MOUFTI" userId="e2243810c1c0f7ac" providerId="LiveId" clId="{371A278B-A054-42DB-860C-207CA3A0AA91}" dt="2025-12-04T11:18:29.972" v="100" actId="121"/>
          <ac:spMkLst>
            <pc:docMk/>
            <pc:sldMk cId="3648047976" sldId="475"/>
            <ac:spMk id="520" creationId="{111B4A49-B930-4A89-A1CD-6CA2B3D95AED}"/>
          </ac:spMkLst>
        </pc:spChg>
      </pc:sldChg>
      <pc:sldChg chg="modSp mod">
        <pc:chgData name="Oubaida AL MOUFTI" userId="e2243810c1c0f7ac" providerId="LiveId" clId="{371A278B-A054-42DB-860C-207CA3A0AA91}" dt="2025-12-04T11:15:54.086" v="94" actId="20577"/>
        <pc:sldMkLst>
          <pc:docMk/>
          <pc:sldMk cId="3648047976" sldId="583"/>
        </pc:sldMkLst>
        <pc:spChg chg="mod">
          <ac:chgData name="Oubaida AL MOUFTI" userId="e2243810c1c0f7ac" providerId="LiveId" clId="{371A278B-A054-42DB-860C-207CA3A0AA91}" dt="2025-12-04T10:54:22.830" v="4" actId="20577"/>
          <ac:spMkLst>
            <pc:docMk/>
            <pc:sldMk cId="3648047976" sldId="583"/>
            <ac:spMk id="613" creationId="{111B4A49-B930-4A89-A1CD-6CA2B3D95AED}"/>
          </ac:spMkLst>
        </pc:spChg>
        <pc:spChg chg="mod">
          <ac:chgData name="Oubaida AL MOUFTI" userId="e2243810c1c0f7ac" providerId="LiveId" clId="{371A278B-A054-42DB-860C-207CA3A0AA91}" dt="2025-12-04T11:15:54.086" v="94" actId="20577"/>
          <ac:spMkLst>
            <pc:docMk/>
            <pc:sldMk cId="3648047976" sldId="583"/>
            <ac:spMk id="615" creationId="{111B4A49-B930-4A89-A1CD-6CA2B3D95AED}"/>
          </ac:spMkLst>
        </pc:spChg>
      </pc:sldChg>
      <pc:sldChg chg="modSp mod">
        <pc:chgData name="Oubaida AL MOUFTI" userId="e2243810c1c0f7ac" providerId="LiveId" clId="{371A278B-A054-42DB-860C-207CA3A0AA91}" dt="2025-12-04T11:06:48.440" v="93" actId="1076"/>
        <pc:sldMkLst>
          <pc:docMk/>
          <pc:sldMk cId="3648047976" sldId="656"/>
        </pc:sldMkLst>
        <pc:spChg chg="mod">
          <ac:chgData name="Oubaida AL MOUFTI" userId="e2243810c1c0f7ac" providerId="LiveId" clId="{371A278B-A054-42DB-860C-207CA3A0AA91}" dt="2025-12-04T11:06:40.163" v="91" actId="20577"/>
          <ac:spMkLst>
            <pc:docMk/>
            <pc:sldMk cId="3648047976" sldId="656"/>
            <ac:spMk id="683" creationId="{111B4A49-B930-4A89-A1CD-6CA2B3D95AED}"/>
          </ac:spMkLst>
        </pc:spChg>
        <pc:spChg chg="mod">
          <ac:chgData name="Oubaida AL MOUFTI" userId="e2243810c1c0f7ac" providerId="LiveId" clId="{371A278B-A054-42DB-860C-207CA3A0AA91}" dt="2025-12-04T11:06:39.090" v="90" actId="20577"/>
          <ac:spMkLst>
            <pc:docMk/>
            <pc:sldMk cId="3648047976" sldId="656"/>
            <ac:spMk id="685" creationId="{111B4A49-B930-4A89-A1CD-6CA2B3D95AED}"/>
          </ac:spMkLst>
        </pc:spChg>
        <pc:picChg chg="mod">
          <ac:chgData name="Oubaida AL MOUFTI" userId="e2243810c1c0f7ac" providerId="LiveId" clId="{371A278B-A054-42DB-860C-207CA3A0AA91}" dt="2025-12-04T11:06:48.440" v="93" actId="1076"/>
          <ac:picMkLst>
            <pc:docMk/>
            <pc:sldMk cId="3648047976" sldId="656"/>
            <ac:picMk id="661" creationId="{A8642F66-C0BB-4949-9A9C-024B120A5D52}"/>
          </ac:picMkLst>
        </pc:picChg>
        <pc:picChg chg="mod">
          <ac:chgData name="Oubaida AL MOUFTI" userId="e2243810c1c0f7ac" providerId="LiveId" clId="{371A278B-A054-42DB-860C-207CA3A0AA91}" dt="2025-12-04T11:06:42.920" v="92" actId="1076"/>
          <ac:picMkLst>
            <pc:docMk/>
            <pc:sldMk cId="3648047976" sldId="656"/>
            <ac:picMk id="667" creationId="{A8642F66-C0BB-4949-9A9C-024B120A5D52}"/>
          </ac:picMkLst>
        </pc:picChg>
      </pc:sldChg>
      <pc:sldChg chg="modSp mod">
        <pc:chgData name="Oubaida AL MOUFTI" userId="e2243810c1c0f7ac" providerId="LiveId" clId="{371A278B-A054-42DB-860C-207CA3A0AA91}" dt="2025-12-04T11:03:18.352" v="77" actId="255"/>
        <pc:sldMkLst>
          <pc:docMk/>
          <pc:sldMk cId="3648047976" sldId="793"/>
        </pc:sldMkLst>
        <pc:spChg chg="mod">
          <ac:chgData name="Oubaida AL MOUFTI" userId="e2243810c1c0f7ac" providerId="LiveId" clId="{371A278B-A054-42DB-860C-207CA3A0AA91}" dt="2025-12-04T11:02:43.375" v="73" actId="255"/>
          <ac:spMkLst>
            <pc:docMk/>
            <pc:sldMk cId="3648047976" sldId="793"/>
            <ac:spMk id="796" creationId="{111B4A49-B930-4A89-A1CD-6CA2B3D95AED}"/>
          </ac:spMkLst>
        </pc:spChg>
        <pc:spChg chg="mod">
          <ac:chgData name="Oubaida AL MOUFTI" userId="e2243810c1c0f7ac" providerId="LiveId" clId="{371A278B-A054-42DB-860C-207CA3A0AA91}" dt="2025-12-04T11:02:56.031" v="75" actId="255"/>
          <ac:spMkLst>
            <pc:docMk/>
            <pc:sldMk cId="3648047976" sldId="793"/>
            <ac:spMk id="798" creationId="{111B4A49-B930-4A89-A1CD-6CA2B3D95AED}"/>
          </ac:spMkLst>
        </pc:spChg>
        <pc:spChg chg="mod">
          <ac:chgData name="Oubaida AL MOUFTI" userId="e2243810c1c0f7ac" providerId="LiveId" clId="{371A278B-A054-42DB-860C-207CA3A0AA91}" dt="2025-12-04T11:03:07.179" v="76" actId="255"/>
          <ac:spMkLst>
            <pc:docMk/>
            <pc:sldMk cId="3648047976" sldId="793"/>
            <ac:spMk id="800" creationId="{111B4A49-B930-4A89-A1CD-6CA2B3D95AED}"/>
          </ac:spMkLst>
        </pc:spChg>
        <pc:spChg chg="mod">
          <ac:chgData name="Oubaida AL MOUFTI" userId="e2243810c1c0f7ac" providerId="LiveId" clId="{371A278B-A054-42DB-860C-207CA3A0AA91}" dt="2025-12-04T11:03:18.352" v="77" actId="255"/>
          <ac:spMkLst>
            <pc:docMk/>
            <pc:sldMk cId="3648047976" sldId="793"/>
            <ac:spMk id="804" creationId="{111B4A49-B930-4A89-A1CD-6CA2B3D95AED}"/>
          </ac:spMkLst>
        </pc:spChg>
        <pc:spChg chg="mod">
          <ac:chgData name="Oubaida AL MOUFTI" userId="e2243810c1c0f7ac" providerId="LiveId" clId="{371A278B-A054-42DB-860C-207CA3A0AA91}" dt="2025-12-04T11:02:03.776" v="70" actId="122"/>
          <ac:spMkLst>
            <pc:docMk/>
            <pc:sldMk cId="3648047976" sldId="793"/>
            <ac:spMk id="806" creationId="{111B4A49-B930-4A89-A1CD-6CA2B3D95AED}"/>
          </ac:spMkLst>
        </pc:spChg>
        <pc:spChg chg="mod">
          <ac:chgData name="Oubaida AL MOUFTI" userId="e2243810c1c0f7ac" providerId="LiveId" clId="{371A278B-A054-42DB-860C-207CA3A0AA91}" dt="2025-12-04T11:02:20.449" v="71" actId="255"/>
          <ac:spMkLst>
            <pc:docMk/>
            <pc:sldMk cId="3648047976" sldId="793"/>
            <ac:spMk id="808" creationId="{111B4A49-B930-4A89-A1CD-6CA2B3D95AED}"/>
          </ac:spMkLst>
        </pc:spChg>
        <pc:picChg chg="mod">
          <ac:chgData name="Oubaida AL MOUFTI" userId="e2243810c1c0f7ac" providerId="LiveId" clId="{371A278B-A054-42DB-860C-207CA3A0AA91}" dt="2025-12-04T11:02:48.796" v="74" actId="1076"/>
          <ac:picMkLst>
            <pc:docMk/>
            <pc:sldMk cId="3648047976" sldId="793"/>
            <ac:picMk id="794" creationId="{A8642F66-C0BB-4949-9A9C-024B120A5D52}"/>
          </ac:picMkLst>
        </pc:picChg>
      </pc:sldChg>
      <pc:sldChg chg="modSp mod">
        <pc:chgData name="Oubaida AL MOUFTI" userId="e2243810c1c0f7ac" providerId="LiveId" clId="{371A278B-A054-42DB-860C-207CA3A0AA91}" dt="2025-12-04T11:00:15.866" v="52" actId="113"/>
        <pc:sldMkLst>
          <pc:docMk/>
          <pc:sldMk cId="3648047976" sldId="811"/>
        </pc:sldMkLst>
        <pc:spChg chg="mod">
          <ac:chgData name="Oubaida AL MOUFTI" userId="e2243810c1c0f7ac" providerId="LiveId" clId="{371A278B-A054-42DB-860C-207CA3A0AA91}" dt="2025-12-04T11:00:15.866" v="52" actId="113"/>
          <ac:spMkLst>
            <pc:docMk/>
            <pc:sldMk cId="3648047976" sldId="811"/>
            <ac:spMk id="846" creationId="{111B4A49-B930-4A89-A1CD-6CA2B3D95AED}"/>
          </ac:spMkLst>
        </pc:spChg>
        <pc:spChg chg="mod">
          <ac:chgData name="Oubaida AL MOUFTI" userId="e2243810c1c0f7ac" providerId="LiveId" clId="{371A278B-A054-42DB-860C-207CA3A0AA91}" dt="2025-12-04T11:00:02.773" v="49" actId="1076"/>
          <ac:spMkLst>
            <pc:docMk/>
            <pc:sldMk cId="3648047976" sldId="811"/>
            <ac:spMk id="848" creationId="{111B4A49-B930-4A89-A1CD-6CA2B3D95AED}"/>
          </ac:spMkLst>
        </pc:spChg>
      </pc:sldChg>
      <pc:sldChg chg="modSp mod">
        <pc:chgData name="Oubaida AL MOUFTI" userId="e2243810c1c0f7ac" providerId="LiveId" clId="{371A278B-A054-42DB-860C-207CA3A0AA91}" dt="2025-12-04T11:05:56.543" v="82" actId="1076"/>
        <pc:sldMkLst>
          <pc:docMk/>
          <pc:sldMk cId="3648047976" sldId="873"/>
        </pc:sldMkLst>
        <pc:spChg chg="mod">
          <ac:chgData name="Oubaida AL MOUFTI" userId="e2243810c1c0f7ac" providerId="LiveId" clId="{371A278B-A054-42DB-860C-207CA3A0AA91}" dt="2025-12-04T10:56:28.255" v="19" actId="20577"/>
          <ac:spMkLst>
            <pc:docMk/>
            <pc:sldMk cId="3648047976" sldId="873"/>
            <ac:spMk id="879" creationId="{111B4A49-B930-4A89-A1CD-6CA2B3D95AED}"/>
          </ac:spMkLst>
        </pc:spChg>
        <pc:spChg chg="mod">
          <ac:chgData name="Oubaida AL MOUFTI" userId="e2243810c1c0f7ac" providerId="LiveId" clId="{371A278B-A054-42DB-860C-207CA3A0AA91}" dt="2025-12-04T11:05:55.473" v="81" actId="207"/>
          <ac:spMkLst>
            <pc:docMk/>
            <pc:sldMk cId="3648047976" sldId="873"/>
            <ac:spMk id="882" creationId="{111B4A49-B930-4A89-A1CD-6CA2B3D95AED}"/>
          </ac:spMkLst>
        </pc:spChg>
        <pc:picChg chg="mod">
          <ac:chgData name="Oubaida AL MOUFTI" userId="e2243810c1c0f7ac" providerId="LiveId" clId="{371A278B-A054-42DB-860C-207CA3A0AA91}" dt="2025-12-04T11:05:56.543" v="82" actId="1076"/>
          <ac:picMkLst>
            <pc:docMk/>
            <pc:sldMk cId="3648047976" sldId="873"/>
            <ac:picMk id="876" creationId="{A8642F66-C0BB-4949-9A9C-024B120A5D52}"/>
          </ac:picMkLst>
        </pc:picChg>
      </pc:sldChg>
      <pc:sldChg chg="modSp mod">
        <pc:chgData name="Oubaida AL MOUFTI" userId="e2243810c1c0f7ac" providerId="LiveId" clId="{371A278B-A054-42DB-860C-207CA3A0AA91}" dt="2025-12-04T10:59:19.243" v="45" actId="255"/>
        <pc:sldMkLst>
          <pc:docMk/>
          <pc:sldMk cId="272515709" sldId="998"/>
        </pc:sldMkLst>
        <pc:spChg chg="mod">
          <ac:chgData name="Oubaida AL MOUFTI" userId="e2243810c1c0f7ac" providerId="LiveId" clId="{371A278B-A054-42DB-860C-207CA3A0AA91}" dt="2025-12-04T10:59:03.897" v="44" actId="207"/>
          <ac:spMkLst>
            <pc:docMk/>
            <pc:sldMk cId="272515709" sldId="998"/>
            <ac:spMk id="846" creationId="{3B17FF47-0770-5A70-8CDD-C2C9C3B00CCB}"/>
          </ac:spMkLst>
        </pc:spChg>
        <pc:spChg chg="mod">
          <ac:chgData name="Oubaida AL MOUFTI" userId="e2243810c1c0f7ac" providerId="LiveId" clId="{371A278B-A054-42DB-860C-207CA3A0AA91}" dt="2025-12-04T10:59:19.243" v="45" actId="255"/>
          <ac:spMkLst>
            <pc:docMk/>
            <pc:sldMk cId="272515709" sldId="998"/>
            <ac:spMk id="848" creationId="{E1FC30BA-F29D-8477-8AF3-E2BA73429E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25CA6D5E-07CA-4C04-8635-FC89A9F247F5}"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2B902C5-0907-4764-AB19-5AD9C574E501}" type="slidenum">
              <a:rPr lang="fr-FR" smtClean="0"/>
              <a:t>‹N°›</a:t>
            </a:fld>
            <a:endParaRPr lang="fr-FR"/>
          </a:p>
        </p:txBody>
      </p:sp>
    </p:spTree>
    <p:extLst>
      <p:ext uri="{BB962C8B-B14F-4D97-AF65-F5344CB8AC3E}">
        <p14:creationId xmlns:p14="http://schemas.microsoft.com/office/powerpoint/2010/main" val="108322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a:t>
            </a:fld>
            <a:endParaRPr lang="fr-FR"/>
          </a:p>
        </p:txBody>
      </p:sp>
    </p:spTree>
    <p:extLst>
      <p:ext uri="{BB962C8B-B14F-4D97-AF65-F5344CB8AC3E}">
        <p14:creationId xmlns:p14="http://schemas.microsoft.com/office/powerpoint/2010/main" val="74427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AE" sz="1200" b="0" i="0" kern="1200" dirty="0">
                <a:solidFill>
                  <a:schemeClr val="tx1"/>
                </a:solidFill>
                <a:effectLst/>
                <a:latin typeface="+mn-lt"/>
                <a:ea typeface="+mn-ea"/>
                <a:cs typeface="+mn-cs"/>
              </a:rPr>
              <a:t> الأدوية المرتفعة تعيق وصول المرضى إلى العلاج الكيميائي الأساسي.</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قيود الملكية الفكرية تحد من إنتاج الأدوية </a:t>
            </a:r>
            <a:r>
              <a:rPr lang="ar-AE" sz="1200" b="0" i="0" kern="1200" dirty="0" err="1">
                <a:solidFill>
                  <a:schemeClr val="tx1"/>
                </a:solidFill>
                <a:effectLst/>
                <a:latin typeface="+mn-lt"/>
                <a:ea typeface="+mn-ea"/>
                <a:cs typeface="+mn-cs"/>
              </a:rPr>
              <a:t>الجنيسة</a:t>
            </a:r>
            <a:r>
              <a:rPr lang="ar-AE" sz="1200" b="0" i="0" kern="1200" dirty="0">
                <a:solidFill>
                  <a:schemeClr val="tx1"/>
                </a:solidFill>
                <a:effectLst/>
                <a:latin typeface="+mn-lt"/>
                <a:ea typeface="+mn-ea"/>
                <a:cs typeface="+mn-cs"/>
              </a:rPr>
              <a:t> والمنافسة.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مؤتمر الدوحة 2003 يدعم الترخيص الإجباري للصحة العامة.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لا تزال العديد من الدول تواجه تحديات قانونية وتنظيمية واستيرادية فيما يتعلق بالأدوية </a:t>
            </a:r>
            <a:r>
              <a:rPr lang="ar-AE" sz="1200" b="0" i="0" kern="1200" dirty="0" err="1">
                <a:solidFill>
                  <a:schemeClr val="tx1"/>
                </a:solidFill>
                <a:effectLst/>
                <a:latin typeface="+mn-lt"/>
                <a:ea typeface="+mn-ea"/>
                <a:cs typeface="+mn-cs"/>
              </a:rPr>
              <a:t>الجنيسة</a:t>
            </a:r>
            <a:r>
              <a:rPr lang="ar-AE" sz="1200" b="0" i="0" kern="1200" dirty="0">
                <a:solidFill>
                  <a:schemeClr val="tx1"/>
                </a:solidFill>
                <a:effectLst/>
                <a:latin typeface="+mn-lt"/>
                <a:ea typeface="+mn-ea"/>
                <a:cs typeface="+mn-cs"/>
              </a:rPr>
              <a:t>.</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ضمان توفير العلاج الكيميائي بأسعار معقولة أمر أساسي لبرامج فعالة لمكافحة السرطان.</a:t>
            </a:r>
          </a:p>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11</a:t>
            </a:fld>
            <a:endParaRPr lang="fr-FR"/>
          </a:p>
        </p:txBody>
      </p:sp>
    </p:spTree>
    <p:extLst>
      <p:ext uri="{BB962C8B-B14F-4D97-AF65-F5344CB8AC3E}">
        <p14:creationId xmlns:p14="http://schemas.microsoft.com/office/powerpoint/2010/main" val="404680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ar-AE" dirty="0"/>
              <a:t>فجوة التوافر: الدول ذات الدخل المرتفع (~1) جهاز لكل 250,000 نسمة، مقابل العديد من الدول ذات الدخل المنخفض والمتوسط ​​(1) لكل 5-20 مليون نسمة.</a:t>
            </a:r>
          </a:p>
          <a:p>
            <a:r>
              <a:rPr lang="ar-AE" dirty="0"/>
              <a:t>انعدام الوصول: 36 دولة لا تملك وحدات للعلاج الإشعاعي.</a:t>
            </a:r>
          </a:p>
          <a:p>
            <a:r>
              <a:rPr lang="ar-AE" dirty="0"/>
              <a:t>الاحتياجات الاستثمارية:</a:t>
            </a:r>
          </a:p>
          <a:p>
            <a:r>
              <a:rPr lang="ar-AE" dirty="0"/>
              <a:t>المعدات والصيانة والكوادر المدربة عوامل حاسمة.</a:t>
            </a:r>
          </a:p>
          <a:p>
            <a:r>
              <a:rPr lang="ar-AE" dirty="0"/>
              <a:t>المفاضلة بين التكنولوجيا: الاختيار بين الكوبالت (تكلفة أقل، صيانة أبسط) والمسرع الخطي (دقة أعلى، صيانة أعلى).</a:t>
            </a:r>
          </a:p>
          <a:p>
            <a:r>
              <a:rPr lang="ar-AE" dirty="0"/>
              <a:t>النتيجة: يجب أن تتوافق الاستثمارات المستهدفة وخطط الصيانة مع قدرات الدولة.</a:t>
            </a:r>
          </a:p>
          <a:p>
            <a:br>
              <a:rPr lang="ar-AE" dirty="0"/>
            </a:br>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12</a:t>
            </a:fld>
            <a:endParaRPr lang="fr-FR"/>
          </a:p>
        </p:txBody>
      </p:sp>
    </p:spTree>
    <p:extLst>
      <p:ext uri="{BB962C8B-B14F-4D97-AF65-F5344CB8AC3E}">
        <p14:creationId xmlns:p14="http://schemas.microsoft.com/office/powerpoint/2010/main" val="238654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ar-AE" dirty="0"/>
            </a:br>
            <a:r>
              <a:rPr lang="ar-AE" dirty="0"/>
              <a:t>الفجوات التكنولوجية: محدودية الوصول إلى المعدات المتطورة ومنصات الجراحة</a:t>
            </a:r>
            <a:r>
              <a:rPr lang="fr-FR" dirty="0"/>
              <a:t> laser robot </a:t>
            </a:r>
            <a:r>
              <a:rPr lang="ar-AE" dirty="0"/>
              <a:t> طفيفة التوغل.</a:t>
            </a:r>
          </a:p>
          <a:p>
            <a:r>
              <a:rPr lang="ar-AE" dirty="0"/>
              <a:t>نقص التدريب: قلة الزمالات المتخصصة، وندرة الإرشاد والدورات العملية.</a:t>
            </a:r>
          </a:p>
          <a:p>
            <a:r>
              <a:rPr lang="ar-AE" dirty="0"/>
              <a:t>حجم القوى العاملة، وقلة القوى العاملة الجراحية؛ الحاجة إلى مناهج دراسية مُصممة خصيصًا لتوسيع القدرات.</a:t>
            </a:r>
          </a:p>
          <a:p>
            <a:r>
              <a:rPr lang="ar-AE" dirty="0"/>
              <a:t>استراتيجية مُلائمة للموارد:</a:t>
            </a:r>
          </a:p>
          <a:p>
            <a:r>
              <a:rPr lang="ar-AE" dirty="0"/>
              <a:t>إعطاء الأولوية لتقنيات الجراحة المفتوحة، ثم إدخال أساليب الجراحة طفيفة التوغل تدريجيًا.</a:t>
            </a:r>
          </a:p>
          <a:p>
            <a:r>
              <a:rPr lang="ar-AE" dirty="0"/>
              <a:t>التعاون: شراكات إقليمية، وتوأمة، وإرشاد لنقل المهارات والبروتوكولات.</a:t>
            </a:r>
          </a:p>
          <a:p>
            <a:r>
              <a:rPr lang="ar-AE" dirty="0"/>
              <a:t>تصميم المناهج:</a:t>
            </a:r>
          </a:p>
          <a:p>
            <a:r>
              <a:rPr lang="ar-AE" dirty="0"/>
              <a:t>تدريب قائم على الكفاءة ومُكيف مع السياق، مع محاكاة ودورات تدريبية قصيرة.</a:t>
            </a:r>
          </a:p>
          <a:p>
            <a:r>
              <a:rPr lang="ar-AE" dirty="0"/>
              <a:t>تركيز النتائج: مراقبة النتائج الجراحية لتوجيه بناء القدرات وتحسين بقاء المرضى.</a:t>
            </a:r>
          </a:p>
          <a:p>
            <a:r>
              <a:rPr lang="ar-AE" dirty="0"/>
              <a:t>الملخص: الاستفادة من نقاط القوة الحالية، وبناء قدرات جراحية طفيفة التوغل تدريجيًا، وتوسيع نطاق القوى العاملة من خلال مناهج وشراكات مُصممة خصيصًا.</a:t>
            </a:r>
          </a:p>
          <a:p>
            <a:br>
              <a:rPr lang="ar-AE" dirty="0"/>
            </a:br>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13</a:t>
            </a:fld>
            <a:endParaRPr lang="fr-FR"/>
          </a:p>
        </p:txBody>
      </p:sp>
    </p:spTree>
    <p:extLst>
      <p:ext uri="{BB962C8B-B14F-4D97-AF65-F5344CB8AC3E}">
        <p14:creationId xmlns:p14="http://schemas.microsoft.com/office/powerpoint/2010/main" val="187816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15</a:t>
            </a:fld>
            <a:endParaRPr lang="fr-FR"/>
          </a:p>
        </p:txBody>
      </p:sp>
    </p:spTree>
    <p:extLst>
      <p:ext uri="{BB962C8B-B14F-4D97-AF65-F5344CB8AC3E}">
        <p14:creationId xmlns:p14="http://schemas.microsoft.com/office/powerpoint/2010/main" val="50228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AE" sz="1200" b="0" i="0" kern="1200" dirty="0">
                <a:solidFill>
                  <a:schemeClr val="tx1"/>
                </a:solidFill>
                <a:effectLst/>
                <a:latin typeface="+mn-lt"/>
                <a:ea typeface="+mn-ea"/>
                <a:cs typeface="+mn-cs"/>
              </a:rPr>
              <a:t> تحديد أولويات الاحتياجات</a:t>
            </a:r>
          </a:p>
          <a:p>
            <a:r>
              <a:rPr lang="ar-AE" sz="1200" b="0" i="0" kern="1200" dirty="0">
                <a:solidFill>
                  <a:schemeClr val="tx1"/>
                </a:solidFill>
                <a:effectLst/>
                <a:latin typeface="+mn-lt"/>
                <a:ea typeface="+mn-ea"/>
                <a:cs typeface="+mn-cs"/>
              </a:rPr>
              <a:t>- تكييف الإرشادات الدولية (</a:t>
            </a:r>
            <a:r>
              <a:rPr lang="fr-FR" sz="1200" b="0" i="0" kern="1200" dirty="0">
                <a:solidFill>
                  <a:schemeClr val="tx1"/>
                </a:solidFill>
                <a:effectLst/>
                <a:latin typeface="+mn-lt"/>
                <a:ea typeface="+mn-ea"/>
                <a:cs typeface="+mn-cs"/>
              </a:rPr>
              <a:t>NCCN، ESMO ASCO) </a:t>
            </a:r>
            <a:r>
              <a:rPr lang="ar-AE" sz="1200" b="0" i="0" kern="1200" dirty="0">
                <a:solidFill>
                  <a:schemeClr val="tx1"/>
                </a:solidFill>
                <a:effectLst/>
                <a:latin typeface="+mn-lt"/>
                <a:ea typeface="+mn-ea"/>
                <a:cs typeface="+mn-cs"/>
              </a:rPr>
              <a:t>من خلال تبسيطها بما يتناسب مع توافر الموارد المحلية.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٢- الالتزام بالأدوية: استخدام أدوية </a:t>
            </a:r>
            <a:r>
              <a:rPr lang="ar-AE" sz="1200" b="0" i="0" kern="1200" dirty="0" err="1">
                <a:solidFill>
                  <a:schemeClr val="tx1"/>
                </a:solidFill>
                <a:effectLst/>
                <a:latin typeface="+mn-lt"/>
                <a:ea typeface="+mn-ea"/>
                <a:cs typeface="+mn-cs"/>
              </a:rPr>
              <a:t>جنيسة</a:t>
            </a:r>
            <a:r>
              <a:rPr lang="ar-AE" sz="1200" b="0" i="0" kern="1200" dirty="0">
                <a:solidFill>
                  <a:schemeClr val="tx1"/>
                </a:solidFill>
                <a:effectLst/>
                <a:latin typeface="+mn-lt"/>
                <a:ea typeface="+mn-ea"/>
                <a:cs typeface="+mn-cs"/>
              </a:rPr>
              <a:t> فعالة ومعتمدة.</a:t>
            </a:r>
          </a:p>
          <a:p>
            <a:r>
              <a:rPr lang="ar-AE" sz="1200" b="0" i="0" kern="1200" dirty="0">
                <a:solidFill>
                  <a:schemeClr val="tx1"/>
                </a:solidFill>
                <a:effectLst/>
                <a:latin typeface="+mn-lt"/>
                <a:ea typeface="+mn-ea"/>
                <a:cs typeface="+mn-cs"/>
              </a:rPr>
              <a:t>- تفضيل أنظمة العلاج الأحادي أو الثنائي القياسية على التركيبات الدوائية باهظة الثمن.</a:t>
            </a:r>
          </a:p>
          <a:p>
            <a:r>
              <a:rPr lang="ar-AE" sz="1200" b="0" i="0" kern="1200" dirty="0">
                <a:solidFill>
                  <a:schemeClr val="tx1"/>
                </a:solidFill>
                <a:effectLst/>
                <a:latin typeface="+mn-lt"/>
                <a:ea typeface="+mn-ea"/>
                <a:cs typeface="+mn-cs"/>
              </a:rPr>
              <a:t>- التفاوض مع شركات الأدوية أو المنظمات غير الحكومية.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٣- خدمات التشخيص والمختبرات</a:t>
            </a:r>
          </a:p>
          <a:p>
            <a:r>
              <a:rPr lang="ar-AE" sz="1200" b="0" i="0" kern="1200" dirty="0">
                <a:solidFill>
                  <a:schemeClr val="tx1"/>
                </a:solidFill>
                <a:effectLst/>
                <a:latin typeface="+mn-lt"/>
                <a:ea typeface="+mn-ea"/>
                <a:cs typeface="+mn-cs"/>
              </a:rPr>
              <a:t>- اقتراح خوارزميات مبسطة لا تعتمد على التصوير أو البيولوجيا الجزيئية المكلفة.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٤- تنظيم الرعاية</a:t>
            </a:r>
          </a:p>
          <a:p>
            <a:r>
              <a:rPr lang="ar-AE" sz="1200" b="0" i="0" kern="1200" dirty="0">
                <a:solidFill>
                  <a:schemeClr val="tx1"/>
                </a:solidFill>
                <a:effectLst/>
                <a:latin typeface="+mn-lt"/>
                <a:ea typeface="+mn-ea"/>
                <a:cs typeface="+mn-cs"/>
              </a:rPr>
              <a:t>- تطوير مراكز إقليمية متعددة التخصصات للأورام</a:t>
            </a:r>
          </a:p>
          <a:p>
            <a:r>
              <a:rPr lang="ar-AE" sz="1200" b="0" i="0" kern="1200" dirty="0">
                <a:solidFill>
                  <a:schemeClr val="tx1"/>
                </a:solidFill>
                <a:effectLst/>
                <a:latin typeface="+mn-lt"/>
                <a:ea typeface="+mn-ea"/>
                <a:cs typeface="+mn-cs"/>
              </a:rPr>
              <a:t>- إنشاء مسارات رعاية مبسطة: الاستشارة، التشخيص، العلاج، المتابعة.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٥- التدريب والإرشادات المحلية</a:t>
            </a:r>
          </a:p>
          <a:p>
            <a:r>
              <a:rPr lang="ar-AE" sz="1200" b="0" i="0" kern="1200" dirty="0">
                <a:solidFill>
                  <a:schemeClr val="tx1"/>
                </a:solidFill>
                <a:effectLst/>
                <a:latin typeface="+mn-lt"/>
                <a:ea typeface="+mn-ea"/>
                <a:cs typeface="+mn-cs"/>
              </a:rPr>
              <a:t>- صياغة بروتوكولات وطنية معتمدة من قبل خبراء محليين.</a:t>
            </a:r>
          </a:p>
          <a:p>
            <a:r>
              <a:rPr lang="ar-AE" sz="1200" b="0" i="0" kern="1200" dirty="0">
                <a:solidFill>
                  <a:schemeClr val="tx1"/>
                </a:solidFill>
                <a:effectLst/>
                <a:latin typeface="+mn-lt"/>
                <a:ea typeface="+mn-ea"/>
                <a:cs typeface="+mn-cs"/>
              </a:rPr>
              <a:t>- توفير تدريب مستمر لأطباء الأورام، والأطباء العامين، والصيادلة.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6 الرعاية الداعمة والتلطيفية*</a:t>
            </a:r>
          </a:p>
          <a:p>
            <a:r>
              <a:rPr lang="ar-AE" sz="1200" b="0" i="0" kern="1200" dirty="0">
                <a:solidFill>
                  <a:schemeClr val="tx1"/>
                </a:solidFill>
                <a:effectLst/>
                <a:latin typeface="+mn-lt"/>
                <a:ea typeface="+mn-ea"/>
                <a:cs typeface="+mn-cs"/>
              </a:rPr>
              <a:t>- إعطاء الأولوية للرعاية التلطيفية الأساسية المتاحة: المورفين الفموي، والتغذية، والدعم النفسي.</a:t>
            </a:r>
          </a:p>
          <a:p>
            <a:r>
              <a:rPr lang="ar-AE" sz="1200" b="0" i="0" kern="1200" dirty="0">
                <a:solidFill>
                  <a:schemeClr val="tx1"/>
                </a:solidFill>
                <a:effectLst/>
                <a:latin typeface="+mn-lt"/>
                <a:ea typeface="+mn-ea"/>
                <a:cs typeface="+mn-cs"/>
              </a:rPr>
              <a:t>- إنشاء *وحدات رعاية تلطيفية متكاملة ومنخفضة التكلفة*.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الشراكات والابتكار*</a:t>
            </a:r>
          </a:p>
          <a:p>
            <a:r>
              <a:rPr lang="ar-AE" sz="1200" b="0" i="0" kern="1200" dirty="0">
                <a:solidFill>
                  <a:schemeClr val="tx1"/>
                </a:solidFill>
                <a:effectLst/>
                <a:latin typeface="+mn-lt"/>
                <a:ea typeface="+mn-ea"/>
                <a:cs typeface="+mn-cs"/>
              </a:rPr>
              <a:t>- إقامة *شراكات مع الجمعيات الطبية الدولية* لتكييف التوصيات.</a:t>
            </a:r>
          </a:p>
          <a:p>
            <a:r>
              <a:rPr lang="ar-AE" sz="1200" b="0" i="0" kern="1200" dirty="0">
                <a:solidFill>
                  <a:schemeClr val="tx1"/>
                </a:solidFill>
                <a:effectLst/>
                <a:latin typeface="+mn-lt"/>
                <a:ea typeface="+mn-ea"/>
                <a:cs typeface="+mn-cs"/>
              </a:rPr>
              <a:t>- دمج التطبيب عن بُعد أو متابعة الحالات مع نصائح الخبراء.</a:t>
            </a:r>
          </a:p>
          <a:p>
            <a:r>
              <a:rPr lang="ar-AE" sz="1200" b="0" i="0" kern="1200" dirty="0">
                <a:solidFill>
                  <a:schemeClr val="tx1"/>
                </a:solidFill>
                <a:effectLst/>
                <a:latin typeface="+mn-lt"/>
                <a:ea typeface="+mn-ea"/>
                <a:cs typeface="+mn-cs"/>
              </a:rPr>
              <a:t>- جودة البيانات تعزز معدلات البقاء على قيد الحياة.</a:t>
            </a:r>
          </a:p>
          <a:p>
            <a:r>
              <a:rPr lang="ar-AE" sz="1200" b="0" i="0" kern="1200" dirty="0">
                <a:solidFill>
                  <a:schemeClr val="tx1"/>
                </a:solidFill>
                <a:effectLst/>
                <a:latin typeface="+mn-lt"/>
                <a:ea typeface="+mn-ea"/>
                <a:cs typeface="+mn-cs"/>
              </a:rPr>
              <a:t>- المقارنات.</a:t>
            </a:r>
          </a:p>
          <a:p>
            <a:r>
              <a:rPr lang="ar-AE" sz="1200" b="0" i="0" kern="1200" dirty="0">
                <a:solidFill>
                  <a:schemeClr val="tx1"/>
                </a:solidFill>
                <a:effectLst/>
                <a:latin typeface="+mn-lt"/>
                <a:ea typeface="+mn-ea"/>
                <a:cs typeface="+mn-cs"/>
              </a:rPr>
              <a:t>- سجلات السرطان: أساس لمكافحة فعالة للسرطان.</a:t>
            </a:r>
          </a:p>
          <a:p>
            <a:br>
              <a:rPr lang="ar-AE" sz="1200" b="0" i="0" kern="1200" dirty="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16</a:t>
            </a:fld>
            <a:endParaRPr lang="fr-FR"/>
          </a:p>
        </p:txBody>
      </p:sp>
    </p:spTree>
    <p:extLst>
      <p:ext uri="{BB962C8B-B14F-4D97-AF65-F5344CB8AC3E}">
        <p14:creationId xmlns:p14="http://schemas.microsoft.com/office/powerpoint/2010/main" val="152593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2</a:t>
            </a:fld>
            <a:endParaRPr lang="fr-FR"/>
          </a:p>
        </p:txBody>
      </p:sp>
    </p:spTree>
    <p:extLst>
      <p:ext uri="{BB962C8B-B14F-4D97-AF65-F5344CB8AC3E}">
        <p14:creationId xmlns:p14="http://schemas.microsoft.com/office/powerpoint/2010/main" val="28540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AE" dirty="0"/>
              <a:t>يُعد السرطان من الأمراض غير المعدية الرائدة عالميًا، ويهدد الأرواح والتنمية الاقتصادية. دعا إعلان السرطان العالمي لعام 2013 إلى تعاون عالمي لتخفيف العبء من خلال الوقاية والتشخيص والعلاج. تتحمل البلدان منخفضة ومتوسطة الدخل تأثيرًا غير متناسب؛ إذ تحدث حوالي 70% من وفيات السرطان فيها. يُعد إدراك تأثير السرطان أمرًا ضروريًا لإعطاء الأولوية لمكافحة السرطان إلى جانب التحديات الصحية الأخرى. </a:t>
            </a:r>
          </a:p>
          <a:p>
            <a:endParaRPr lang="ar-AE" dirty="0"/>
          </a:p>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3</a:t>
            </a:fld>
            <a:endParaRPr lang="fr-FR"/>
          </a:p>
        </p:txBody>
      </p:sp>
    </p:spTree>
    <p:extLst>
      <p:ext uri="{BB962C8B-B14F-4D97-AF65-F5344CB8AC3E}">
        <p14:creationId xmlns:p14="http://schemas.microsoft.com/office/powerpoint/2010/main" val="277031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AE" dirty="0"/>
          </a:p>
          <a:p>
            <a:r>
              <a:rPr lang="ar-AE" dirty="0"/>
              <a:t>ضعف البنية التحتية في مجال الفحص والتشخيص والعلاج والرعاية التلطيفية.</a:t>
            </a:r>
          </a:p>
          <a:p>
            <a:r>
              <a:rPr lang="ar-AE" dirty="0"/>
              <a:t>الإرادة السياسية: تعثر الالتزام بسبب حجم التحديات وتعقيدها.</a:t>
            </a:r>
          </a:p>
          <a:p>
            <a:r>
              <a:rPr lang="ar-AE" dirty="0"/>
              <a:t>التنافس على الموارد: تحويل أموال محدودة إلى أولويات صحية وبيئية ملحة أخرى.</a:t>
            </a:r>
          </a:p>
          <a:p>
            <a:r>
              <a:rPr lang="ar-AE" dirty="0"/>
              <a:t>النتيجة: عوائق هائلة أمام التنفيذ الفعال لبرامج مكافحة السرطان في البلدان منخفضة ومتوسطة الدخل.</a:t>
            </a:r>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4</a:t>
            </a:fld>
            <a:endParaRPr lang="fr-FR"/>
          </a:p>
        </p:txBody>
      </p:sp>
    </p:spTree>
    <p:extLst>
      <p:ext uri="{BB962C8B-B14F-4D97-AF65-F5344CB8AC3E}">
        <p14:creationId xmlns:p14="http://schemas.microsoft.com/office/powerpoint/2010/main" val="11632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SA" sz="1200" kern="1200" dirty="0">
                <a:solidFill>
                  <a:schemeClr val="tx1"/>
                </a:solidFill>
                <a:effectLst/>
                <a:latin typeface="+mn-lt"/>
                <a:ea typeface="+mn-ea"/>
                <a:cs typeface="+mn-cs"/>
              </a:rPr>
              <a:t>لقيود الاقتصادية الفقر والقدرة على تحمل التكاليف</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العلوم الاقتصادية القرءان المقصودة على </a:t>
            </a:r>
            <a:r>
              <a:rPr lang="ar-SA" sz="1200" kern="1200" dirty="0" err="1">
                <a:solidFill>
                  <a:schemeClr val="tx1"/>
                </a:solidFill>
                <a:effectLst/>
                <a:latin typeface="+mn-lt"/>
                <a:ea typeface="+mn-ea"/>
                <a:cs typeface="+mn-cs"/>
              </a:rPr>
              <a:t>الإختلاف</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ارتفاع التكاليف من الجيب يحد من إمكانية الحصول على الرعاية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الفقر يقلل من الفحص والتشخيص المبكر</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العوائق المالية تعيق استكمال العلاج</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قيود السياسة </a:t>
            </a:r>
            <a:r>
              <a:rPr lang="ar-SA" sz="1200" kern="1200" dirty="0" err="1">
                <a:solidFill>
                  <a:schemeClr val="tx1"/>
                </a:solidFill>
                <a:effectLst/>
                <a:latin typeface="+mn-lt"/>
                <a:ea typeface="+mn-ea"/>
                <a:cs typeface="+mn-cs"/>
              </a:rPr>
              <a:t>والتمو</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القيود الحكومية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السياسة والقيود المالية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الحكومية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عدم كفاية التمويل والميزانيات الوطنية لمكافحة السرطان</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ضعف الأطر السياسية لتنفيذ المبادئ التوجيهية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محدودية إدارة وتنسيق النظام الصحي</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الفجوات في القدرات البشرية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3</a:t>
            </a:r>
          </a:p>
          <a:p>
            <a:r>
              <a:rPr lang="ar-SA" sz="1200" kern="1200" dirty="0">
                <a:solidFill>
                  <a:schemeClr val="tx1"/>
                </a:solidFill>
                <a:effectLst/>
                <a:latin typeface="+mn-lt"/>
                <a:ea typeface="+mn-ea"/>
                <a:cs typeface="+mn-cs"/>
              </a:rPr>
              <a:t>نقص القوى العاملة المدربة</a:t>
            </a:r>
            <a:endParaRPr lang="fr-FR" sz="1200" kern="1200" dirty="0">
              <a:solidFill>
                <a:schemeClr val="tx1"/>
              </a:solidFill>
              <a:effectLst/>
              <a:latin typeface="+mn-lt"/>
              <a:ea typeface="+mn-ea"/>
              <a:cs typeface="+mn-cs"/>
            </a:endParaRPr>
          </a:p>
          <a:p>
            <a:r>
              <a:rPr lang="ar-SA" sz="1200" kern="1200" dirty="0" err="1">
                <a:solidFill>
                  <a:schemeClr val="tx1"/>
                </a:solidFill>
                <a:effectLst/>
                <a:latin typeface="+mn-lt"/>
                <a:ea typeface="+mn-ea"/>
                <a:cs typeface="+mn-cs"/>
              </a:rPr>
              <a:t>القيوات</a:t>
            </a:r>
            <a:r>
              <a:rPr lang="ar-SA" sz="1200" kern="1200" dirty="0">
                <a:solidFill>
                  <a:schemeClr val="tx1"/>
                </a:solidFill>
                <a:effectLst/>
                <a:latin typeface="+mn-lt"/>
                <a:ea typeface="+mn-ea"/>
                <a:cs typeface="+mn-cs"/>
              </a:rPr>
              <a:t> في القدرة البشرية وتقص القوى</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العاملة المديرية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نقص أطباء الأورام</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أخصائيو الأشعة وممرضو الأورام</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محدودية برامج التدريب والتعليم المستمر</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هجرة الأدمغة إلى الأماكن ذات الدخل المرتفع</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4</a:t>
            </a:r>
          </a:p>
          <a:p>
            <a:r>
              <a:rPr lang="ar-SA" sz="1200" kern="1200" dirty="0">
                <a:solidFill>
                  <a:schemeClr val="tx1"/>
                </a:solidFill>
                <a:effectLst/>
                <a:latin typeface="+mn-lt"/>
                <a:ea typeface="+mn-ea"/>
                <a:cs typeface="+mn-cs"/>
              </a:rPr>
              <a:t>• عدم كفاية الصحة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تشخيص البنية التحتية والفجوات العلاجية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قصور في الخلايا العصبية والصحية والتشخيص والعلاج</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غياب أو ضعف سجلات السرطان</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محدودية خدمات التشخيص والقدرة على علم الأمراض</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 ندرة توافر الإشعاع، العلاج الكيميائي والجراحة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5</a:t>
            </a:r>
          </a:p>
          <a:p>
            <a:r>
              <a:rPr lang="ar-SA" sz="1200" kern="1200" dirty="0">
                <a:solidFill>
                  <a:schemeClr val="tx1"/>
                </a:solidFill>
                <a:effectLst/>
                <a:latin typeface="+mn-lt"/>
                <a:ea typeface="+mn-ea"/>
                <a:cs typeface="+mn-cs"/>
              </a:rPr>
              <a:t>نقص الرعاية التلطيفية</a:t>
            </a:r>
            <a:endParaRPr lang="fr-FR" sz="1200" kern="1200" dirty="0">
              <a:solidFill>
                <a:schemeClr val="tx1"/>
              </a:solidFill>
              <a:effectLst/>
              <a:latin typeface="+mn-lt"/>
              <a:ea typeface="+mn-ea"/>
              <a:cs typeface="+mn-cs"/>
            </a:endParaRPr>
          </a:p>
          <a:p>
            <a:r>
              <a:rPr lang="ar-SA" sz="1200" kern="1200" dirty="0">
                <a:solidFill>
                  <a:schemeClr val="tx1"/>
                </a:solidFill>
                <a:effectLst/>
                <a:latin typeface="+mn-lt"/>
                <a:ea typeface="+mn-ea"/>
                <a:cs typeface="+mn-cs"/>
              </a:rPr>
              <a:t>نهاية الحياة والخدمات الداعمة</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5</a:t>
            </a:fld>
            <a:endParaRPr lang="fr-FR"/>
          </a:p>
        </p:txBody>
      </p:sp>
    </p:spTree>
    <p:extLst>
      <p:ext uri="{BB962C8B-B14F-4D97-AF65-F5344CB8AC3E}">
        <p14:creationId xmlns:p14="http://schemas.microsoft.com/office/powerpoint/2010/main" val="358541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1"/>
            <a:br>
              <a:rPr lang="ar-AE" sz="1200" b="0" i="0" kern="1200" dirty="0">
                <a:solidFill>
                  <a:schemeClr val="tx1"/>
                </a:solidFill>
                <a:effectLst/>
                <a:latin typeface="+mn-lt"/>
                <a:ea typeface="+mn-ea"/>
                <a:cs typeface="+mn-cs"/>
              </a:rPr>
            </a:br>
            <a:r>
              <a:rPr lang="ar-AE" sz="1200" b="0" i="0" kern="1200" dirty="0">
                <a:solidFill>
                  <a:schemeClr val="tx1"/>
                </a:solidFill>
                <a:effectLst/>
                <a:latin typeface="+mn-lt"/>
                <a:ea typeface="+mn-ea"/>
                <a:cs typeface="+mn-cs"/>
              </a:rPr>
              <a:t>التقلبات، والأولويات الصحية المتنافسة، والعوائق التي تحول دون تمويل الأورام المستدام في البلدان المنخفضة والمتوسطة الدخل</a:t>
            </a:r>
          </a:p>
          <a:p>
            <a:pPr rtl="1"/>
            <a:r>
              <a:rPr lang="ar-AE" sz="1200" b="0" i="0" kern="1200" dirty="0">
                <a:solidFill>
                  <a:schemeClr val="tx1"/>
                </a:solidFill>
                <a:effectLst/>
                <a:latin typeface="+mn-lt"/>
                <a:ea typeface="+mn-ea"/>
                <a:cs typeface="+mn-cs"/>
              </a:rPr>
              <a:t>تقلب الميزانية</a:t>
            </a:r>
          </a:p>
          <a:p>
            <a:pPr rtl="1"/>
            <a:r>
              <a:rPr lang="ar-AE" sz="1200" b="0" i="0" kern="1200" dirty="0">
                <a:solidFill>
                  <a:schemeClr val="tx1"/>
                </a:solidFill>
                <a:effectLst/>
                <a:latin typeface="+mn-lt"/>
                <a:ea typeface="+mn-ea"/>
                <a:cs typeface="+mn-cs"/>
              </a:rPr>
              <a:t>الفصل الميزانية</a:t>
            </a:r>
          </a:p>
          <a:p>
            <a:pPr rtl="1"/>
            <a:r>
              <a:rPr lang="ar-AE" sz="1200" b="0" i="0" kern="1200" dirty="0">
                <a:solidFill>
                  <a:schemeClr val="tx1"/>
                </a:solidFill>
                <a:effectLst/>
                <a:latin typeface="+mn-lt"/>
                <a:ea typeface="+mn-ea"/>
                <a:cs typeface="+mn-cs"/>
              </a:rPr>
              <a:t>يقودها</a:t>
            </a:r>
          </a:p>
          <a:p>
            <a:pPr rtl="1"/>
            <a:r>
              <a:rPr lang="ar-AE" sz="1200" b="0" i="0" kern="1200" dirty="0">
                <a:solidFill>
                  <a:schemeClr val="tx1"/>
                </a:solidFill>
                <a:effectLst/>
                <a:latin typeface="+mn-lt"/>
                <a:ea typeface="+mn-ea"/>
                <a:cs typeface="+mn-cs"/>
              </a:rPr>
              <a:t>التركيبة السكانية,</a:t>
            </a:r>
          </a:p>
          <a:p>
            <a:pPr rtl="1"/>
            <a:r>
              <a:rPr lang="ar-AE" sz="1200" b="0" i="0" kern="1200" dirty="0">
                <a:solidFill>
                  <a:schemeClr val="tx1"/>
                </a:solidFill>
                <a:effectLst/>
                <a:latin typeface="+mn-lt"/>
                <a:ea typeface="+mn-ea"/>
                <a:cs typeface="+mn-cs"/>
              </a:rPr>
              <a:t>الاقتصاد والسياسة;</a:t>
            </a:r>
          </a:p>
          <a:p>
            <a:pPr rtl="1"/>
            <a:r>
              <a:rPr lang="ar-AE" sz="1200" b="0" i="0" kern="1200" dirty="0">
                <a:solidFill>
                  <a:schemeClr val="tx1"/>
                </a:solidFill>
                <a:effectLst/>
                <a:latin typeface="+mn-lt"/>
                <a:ea typeface="+mn-ea"/>
                <a:cs typeface="+mn-cs"/>
              </a:rPr>
              <a:t>يختلف الإنفاق على الصحة بشكل كبير بين البلدان</a:t>
            </a:r>
          </a:p>
          <a:p>
            <a:pPr rtl="1"/>
            <a:r>
              <a:rPr lang="ar-AE" sz="1200" b="0" i="0" kern="1200" dirty="0">
                <a:solidFill>
                  <a:schemeClr val="tx1"/>
                </a:solidFill>
                <a:effectLst/>
                <a:latin typeface="+mn-lt"/>
                <a:ea typeface="+mn-ea"/>
                <a:cs typeface="+mn-cs"/>
              </a:rPr>
              <a:t>الأولويات المتنافسة</a:t>
            </a:r>
          </a:p>
          <a:p>
            <a:pPr rtl="1"/>
            <a:r>
              <a:rPr lang="ar-AE" sz="1200" b="0" i="0" kern="1200" dirty="0">
                <a:solidFill>
                  <a:schemeClr val="tx1"/>
                </a:solidFill>
                <a:effectLst/>
                <a:latin typeface="+mn-lt"/>
                <a:ea typeface="+mn-ea"/>
                <a:cs typeface="+mn-cs"/>
              </a:rPr>
              <a:t>أولويات </a:t>
            </a:r>
            <a:r>
              <a:rPr lang="ar-AE" sz="1200" b="0" i="0" kern="1200" dirty="0" err="1">
                <a:solidFill>
                  <a:schemeClr val="tx1"/>
                </a:solidFill>
                <a:effectLst/>
                <a:latin typeface="+mn-lt"/>
                <a:ea typeface="+mn-ea"/>
                <a:cs typeface="+mn-cs"/>
              </a:rPr>
              <a:t>المنتاقسة</a:t>
            </a:r>
            <a:endParaRPr lang="ar-AE" sz="1200" b="0" i="0" kern="1200" dirty="0">
              <a:solidFill>
                <a:schemeClr val="tx1"/>
              </a:solidFill>
              <a:effectLst/>
              <a:latin typeface="+mn-lt"/>
              <a:ea typeface="+mn-ea"/>
              <a:cs typeface="+mn-cs"/>
            </a:endParaRPr>
          </a:p>
          <a:p>
            <a:pPr rtl="1"/>
            <a:r>
              <a:rPr lang="ar-AE" sz="1200" b="0" i="0" kern="1200" dirty="0">
                <a:solidFill>
                  <a:schemeClr val="tx1"/>
                </a:solidFill>
                <a:effectLst/>
                <a:latin typeface="+mn-lt"/>
                <a:ea typeface="+mn-ea"/>
                <a:cs typeface="+mn-cs"/>
              </a:rPr>
              <a:t>: مقيد </a:t>
            </a:r>
            <a:r>
              <a:rPr lang="fr-FR" sz="1200" b="0" i="0" kern="1200" dirty="0">
                <a:solidFill>
                  <a:schemeClr val="tx1"/>
                </a:solidFill>
                <a:effectLst/>
                <a:latin typeface="+mn-lt"/>
                <a:ea typeface="+mn-ea"/>
                <a:cs typeface="+mn-cs"/>
              </a:rPr>
              <a:t>LMIC</a:t>
            </a:r>
          </a:p>
          <a:p>
            <a:pPr rtl="1"/>
            <a:r>
              <a:rPr lang="ar-AE" sz="1200" b="0" i="0" kern="1200" dirty="0">
                <a:solidFill>
                  <a:schemeClr val="tx1"/>
                </a:solidFill>
                <a:effectLst/>
                <a:latin typeface="+mn-lt"/>
                <a:ea typeface="+mn-ea"/>
                <a:cs typeface="+mn-cs"/>
              </a:rPr>
              <a:t>أولويات الميزانيات</a:t>
            </a:r>
          </a:p>
          <a:p>
            <a:pPr rtl="1"/>
            <a:r>
              <a:rPr lang="ar-AE" sz="1200" b="0" i="0" kern="1200" dirty="0">
                <a:solidFill>
                  <a:schemeClr val="tx1"/>
                </a:solidFill>
                <a:effectLst/>
                <a:latin typeface="+mn-lt"/>
                <a:ea typeface="+mn-ea"/>
                <a:cs typeface="+mn-cs"/>
              </a:rPr>
              <a:t>الأمراض المعدية وصحة الأمومة</a:t>
            </a:r>
          </a:p>
          <a:p>
            <a:pPr rtl="1"/>
            <a:r>
              <a:rPr lang="ar-AE" sz="1200" b="0" i="0" kern="1200" dirty="0">
                <a:solidFill>
                  <a:schemeClr val="tx1"/>
                </a:solidFill>
                <a:effectLst/>
                <a:latin typeface="+mn-lt"/>
                <a:ea typeface="+mn-ea"/>
                <a:cs typeface="+mn-cs"/>
              </a:rPr>
              <a:t>سرطان</a:t>
            </a:r>
          </a:p>
          <a:p>
            <a:pPr rtl="1"/>
            <a:r>
              <a:rPr lang="ar-AE" sz="1200" b="0" i="0" kern="1200" dirty="0">
                <a:solidFill>
                  <a:schemeClr val="tx1"/>
                </a:solidFill>
                <a:effectLst/>
                <a:latin typeface="+mn-lt"/>
                <a:ea typeface="+mn-ea"/>
                <a:cs typeface="+mn-cs"/>
              </a:rPr>
              <a:t>الموارد المحدودة</a:t>
            </a:r>
          </a:p>
          <a:p>
            <a:pPr rtl="1"/>
            <a:r>
              <a:rPr lang="ar-AE" sz="1200" b="0" i="0" kern="1200" dirty="0">
                <a:solidFill>
                  <a:schemeClr val="tx1"/>
                </a:solidFill>
                <a:effectLst/>
                <a:latin typeface="+mn-lt"/>
                <a:ea typeface="+mn-ea"/>
                <a:cs typeface="+mn-cs"/>
              </a:rPr>
              <a:t>الموارد المحدودة</a:t>
            </a:r>
          </a:p>
          <a:p>
            <a:pPr rtl="1"/>
            <a:r>
              <a:rPr lang="ar-AE" sz="1200" b="0" i="0" kern="1200" dirty="0">
                <a:solidFill>
                  <a:schemeClr val="tx1"/>
                </a:solidFill>
                <a:effectLst/>
                <a:latin typeface="+mn-lt"/>
                <a:ea typeface="+mn-ea"/>
                <a:cs typeface="+mn-cs"/>
              </a:rPr>
              <a:t>البقاء لبرامج السرطان، يعيق البنية التحتية وخدمات الأورام المستدامة</a:t>
            </a:r>
          </a:p>
          <a:p>
            <a:pPr rtl="1"/>
            <a:r>
              <a:rPr lang="ar-AE" sz="1200" b="0" i="0" kern="1200" dirty="0">
                <a:solidFill>
                  <a:schemeClr val="tx1"/>
                </a:solidFill>
                <a:effectLst/>
                <a:latin typeface="+mn-lt"/>
                <a:ea typeface="+mn-ea"/>
                <a:cs typeface="+mn-cs"/>
              </a:rPr>
              <a:t>التمويل المعقد</a:t>
            </a:r>
          </a:p>
          <a:p>
            <a:pPr rtl="1"/>
            <a:r>
              <a:rPr lang="ar-AE" sz="1200" b="0" i="0" kern="1200" dirty="0">
                <a:solidFill>
                  <a:schemeClr val="tx1"/>
                </a:solidFill>
                <a:effectLst/>
                <a:latin typeface="+mn-lt"/>
                <a:ea typeface="+mn-ea"/>
                <a:cs typeface="+mn-cs"/>
              </a:rPr>
              <a:t>المسارات:</a:t>
            </a:r>
          </a:p>
          <a:p>
            <a:pPr rtl="1"/>
            <a:r>
              <a:rPr lang="ar-AE" sz="1200" b="0" i="0" kern="1200" dirty="0">
                <a:solidFill>
                  <a:schemeClr val="tx1"/>
                </a:solidFill>
                <a:effectLst/>
                <a:latin typeface="+mn-lt"/>
                <a:ea typeface="+mn-ea"/>
                <a:cs typeface="+mn-cs"/>
              </a:rPr>
              <a:t>مشاريع التمويل المعقدة</a:t>
            </a:r>
          </a:p>
          <a:p>
            <a:pPr rtl="1"/>
            <a:r>
              <a:rPr lang="ar-AE" sz="1200" b="0" i="0" kern="1200" dirty="0">
                <a:solidFill>
                  <a:schemeClr val="tx1"/>
                </a:solidFill>
                <a:effectLst/>
                <a:latin typeface="+mn-lt"/>
                <a:ea typeface="+mn-ea"/>
                <a:cs typeface="+mn-cs"/>
              </a:rPr>
              <a:t>تأمين الحكومة</a:t>
            </a:r>
          </a:p>
          <a:p>
            <a:pPr rtl="1"/>
            <a:r>
              <a:rPr lang="ar-AE" sz="1200" b="0" i="0" kern="1200" dirty="0">
                <a:solidFill>
                  <a:schemeClr val="tx1"/>
                </a:solidFill>
                <a:effectLst/>
                <a:latin typeface="+mn-lt"/>
                <a:ea typeface="+mn-ea"/>
                <a:cs typeface="+mn-cs"/>
              </a:rPr>
              <a:t>التخصيص والسياسة</a:t>
            </a:r>
          </a:p>
          <a:p>
            <a:pPr rtl="1"/>
            <a:r>
              <a:rPr lang="ar-AE" sz="1200" b="0" i="0" kern="1200" dirty="0">
                <a:solidFill>
                  <a:schemeClr val="tx1"/>
                </a:solidFill>
                <a:effectLst/>
                <a:latin typeface="+mn-lt"/>
                <a:ea typeface="+mn-ea"/>
                <a:cs typeface="+mn-cs"/>
              </a:rPr>
              <a:t>تحديد الأولويات أمر صعب</a:t>
            </a:r>
          </a:p>
          <a:p>
            <a:pPr rtl="1"/>
            <a:r>
              <a:rPr lang="ar-AE" sz="1200" b="0" i="0" kern="1200" dirty="0">
                <a:solidFill>
                  <a:schemeClr val="tx1"/>
                </a:solidFill>
                <a:effectLst/>
                <a:latin typeface="+mn-lt"/>
                <a:ea typeface="+mn-ea"/>
                <a:cs typeface="+mn-cs"/>
              </a:rPr>
              <a:t>لكن ضروري</a:t>
            </a:r>
          </a:p>
          <a:p>
            <a:pPr rtl="1"/>
            <a:r>
              <a:rPr lang="ar-AE" sz="1200" b="0" i="0" kern="1200" dirty="0">
                <a:solidFill>
                  <a:schemeClr val="tx1"/>
                </a:solidFill>
                <a:effectLst/>
                <a:latin typeface="+mn-lt"/>
                <a:ea typeface="+mn-ea"/>
                <a:cs typeface="+mn-cs"/>
              </a:rPr>
              <a:t>التضمين:</a:t>
            </a:r>
          </a:p>
          <a:p>
            <a:pPr rtl="1"/>
            <a:r>
              <a:rPr lang="ar-AE" sz="1200" b="0" i="0" kern="1200" dirty="0">
                <a:solidFill>
                  <a:schemeClr val="tx1"/>
                </a:solidFill>
                <a:effectLst/>
                <a:latin typeface="+mn-lt"/>
                <a:ea typeface="+mn-ea"/>
                <a:cs typeface="+mn-cs"/>
              </a:rPr>
              <a:t>و</a:t>
            </a:r>
          </a:p>
          <a:p>
            <a:pPr rtl="1"/>
            <a:r>
              <a:rPr lang="ar-AE" sz="1200" b="0" i="0" kern="1200" dirty="0">
                <a:solidFill>
                  <a:schemeClr val="tx1"/>
                </a:solidFill>
                <a:effectLst/>
                <a:latin typeface="+mn-lt"/>
                <a:ea typeface="+mn-ea"/>
                <a:cs typeface="+mn-cs"/>
              </a:rPr>
              <a:t>بدون استهداف</a:t>
            </a:r>
          </a:p>
          <a:p>
            <a:pPr rtl="1"/>
            <a:r>
              <a:rPr lang="ar-AE" sz="1200" b="0" i="0" kern="1200" dirty="0">
                <a:solidFill>
                  <a:schemeClr val="tx1"/>
                </a:solidFill>
                <a:effectLst/>
                <a:latin typeface="+mn-lt"/>
                <a:ea typeface="+mn-ea"/>
                <a:cs typeface="+mn-cs"/>
              </a:rPr>
              <a:t>التمويل العام وتوسيع نطاق رعاية مرضى السرطان القائمة على المبادئ التوجيهية في البلدان المنخفضة والمتوسطة الدخل أمر غير محتمل</a:t>
            </a:r>
          </a:p>
          <a:p>
            <a:r>
              <a:rPr lang="fr-FR" sz="1200" b="0" i="0" kern="1200" dirty="0">
                <a:solidFill>
                  <a:schemeClr val="tx1"/>
                </a:solidFill>
                <a:effectLst/>
                <a:latin typeface="+mn-lt"/>
                <a:ea typeface="+mn-ea"/>
                <a:cs typeface="+mn-cs"/>
              </a:rPr>
              <a:t>Diapo 8 </a:t>
            </a:r>
          </a:p>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7</a:t>
            </a:fld>
            <a:endParaRPr lang="fr-FR"/>
          </a:p>
        </p:txBody>
      </p:sp>
    </p:spTree>
    <p:extLst>
      <p:ext uri="{BB962C8B-B14F-4D97-AF65-F5344CB8AC3E}">
        <p14:creationId xmlns:p14="http://schemas.microsoft.com/office/powerpoint/2010/main" val="273577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8</a:t>
            </a:fld>
            <a:endParaRPr lang="fr-FR"/>
          </a:p>
        </p:txBody>
      </p:sp>
    </p:spTree>
    <p:extLst>
      <p:ext uri="{BB962C8B-B14F-4D97-AF65-F5344CB8AC3E}">
        <p14:creationId xmlns:p14="http://schemas.microsoft.com/office/powerpoint/2010/main" val="1181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1"/>
            <a:r>
              <a:rPr lang="ar-AE" dirty="0"/>
              <a:t>وظائف: تحديد عبء المرض، وتتبع معدل الإصابة/الوفيات، ورصد الاتجاهات، وتقييم التدخلات.</a:t>
            </a:r>
          </a:p>
          <a:p>
            <a:br>
              <a:rPr lang="ar-AE" dirty="0"/>
            </a:br>
            <a:endParaRPr lang="ar-AE" dirty="0"/>
          </a:p>
          <a:p>
            <a:pPr rtl="1"/>
            <a:r>
              <a:rPr lang="ar-AE" dirty="0"/>
              <a:t>الفجوات الحالية: قلة السجلات السكانية في البلدان منخفضة ومتوسطة الدخل بسبب محدودية الكوادر المدربة والبنية التحتية.</a:t>
            </a:r>
          </a:p>
          <a:p>
            <a:br>
              <a:rPr lang="ar-AE" dirty="0"/>
            </a:br>
            <a:endParaRPr lang="ar-AE" dirty="0"/>
          </a:p>
          <a:p>
            <a:pPr rtl="1"/>
            <a:r>
              <a:rPr lang="ar-AE" dirty="0"/>
              <a:t>الجودة والسرية: وضع المعايير والتدريب وتأمين أنظمة البيانات لضمان سجلات موثوقة وخاصة.</a:t>
            </a:r>
          </a:p>
          <a:p>
            <a:br>
              <a:rPr lang="ar-AE" dirty="0"/>
            </a:br>
            <a:endParaRPr lang="ar-AE" dirty="0"/>
          </a:p>
          <a:p>
            <a:pPr rtl="1"/>
            <a:r>
              <a:rPr lang="ar-AE" dirty="0"/>
              <a:t>دور تخطيط البرامج: أساسي لتخصيص الموارد، وتقييم البرامج، واستهداف الفئات السكانية الأكثر تضررًا.</a:t>
            </a:r>
          </a:p>
          <a:p>
            <a:br>
              <a:rPr lang="ar-AE" dirty="0"/>
            </a:br>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9</a:t>
            </a:fld>
            <a:endParaRPr lang="fr-FR"/>
          </a:p>
        </p:txBody>
      </p:sp>
    </p:spTree>
    <p:extLst>
      <p:ext uri="{BB962C8B-B14F-4D97-AF65-F5344CB8AC3E}">
        <p14:creationId xmlns:p14="http://schemas.microsoft.com/office/powerpoint/2010/main" val="354118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ar-AE" sz="1200" b="0" i="0" kern="1200" dirty="0">
                <a:solidFill>
                  <a:schemeClr val="tx1"/>
                </a:solidFill>
                <a:effectLst/>
                <a:latin typeface="+mn-lt"/>
                <a:ea typeface="+mn-ea"/>
                <a:cs typeface="+mn-cs"/>
              </a:rPr>
            </a:br>
            <a:r>
              <a:rPr lang="ar-AE" sz="1200" b="0" i="0" kern="1200" dirty="0">
                <a:solidFill>
                  <a:schemeClr val="tx1"/>
                </a:solidFill>
                <a:effectLst/>
                <a:latin typeface="+mn-lt"/>
                <a:ea typeface="+mn-ea"/>
                <a:cs typeface="+mn-cs"/>
              </a:rPr>
              <a:t>نقص حاد في القوى العاملة: في بعض الدول الأفريقية، يوجد أقل من 0.1 أخصائي علم أمراض لكل 100,000 نسمة، مقابل -10 أخصائيين لكل 100,000 نسمة في اوروبا والولايات المتحدة الأمريكية.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محدودية المعدات والمعايير: نقص واسع النطاق في معدات المختبرات ومعايير التأهيل الرسمية.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تأثير كبير على رعاية مرضى السرطان: يُسهم اختناق التشخيص في تحمل البلدان منخفضة ومتوسطة الدخل لما يقرب من 70% من وفيات السرطان.</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حل عملي: توسيع نطاق العلاج عن بُعد لسد الفجوات مع توسيع سعة القوى العاملة.</a:t>
            </a:r>
          </a:p>
          <a:p>
            <a:br>
              <a:rPr lang="ar-AE" sz="1200" b="0" i="0" kern="1200" dirty="0">
                <a:solidFill>
                  <a:schemeClr val="tx1"/>
                </a:solidFill>
                <a:effectLst/>
                <a:latin typeface="+mn-lt"/>
                <a:ea typeface="+mn-ea"/>
                <a:cs typeface="+mn-cs"/>
              </a:rPr>
            </a:br>
            <a:endParaRPr lang="ar-AE" sz="1200" b="0" i="0" kern="1200" dirty="0">
              <a:solidFill>
                <a:schemeClr val="tx1"/>
              </a:solidFill>
              <a:effectLst/>
              <a:latin typeface="+mn-lt"/>
              <a:ea typeface="+mn-ea"/>
              <a:cs typeface="+mn-cs"/>
            </a:endParaRPr>
          </a:p>
          <a:p>
            <a:r>
              <a:rPr lang="ar-AE" sz="1200" b="0" i="0" kern="1200" dirty="0">
                <a:solidFill>
                  <a:schemeClr val="tx1"/>
                </a:solidFill>
                <a:effectLst/>
                <a:latin typeface="+mn-lt"/>
                <a:ea typeface="+mn-ea"/>
                <a:cs typeface="+mn-cs"/>
              </a:rPr>
              <a:t>ملخص: توسع عاجل في التدريب والمعدات والعلاج عن بُعد للحد من التفاوتات التشخيصية.</a:t>
            </a:r>
          </a:p>
          <a:p>
            <a:endParaRPr lang="fr-FR" dirty="0"/>
          </a:p>
        </p:txBody>
      </p:sp>
      <p:sp>
        <p:nvSpPr>
          <p:cNvPr id="4" name="Espace réservé du numéro de diapositive 3"/>
          <p:cNvSpPr>
            <a:spLocks noGrp="1"/>
          </p:cNvSpPr>
          <p:nvPr>
            <p:ph type="sldNum" sz="quarter" idx="5"/>
          </p:nvPr>
        </p:nvSpPr>
        <p:spPr/>
        <p:txBody>
          <a:bodyPr/>
          <a:lstStyle/>
          <a:p>
            <a:fld id="{42B902C5-0907-4764-AB19-5AD9C574E501}" type="slidenum">
              <a:rPr lang="fr-FR" smtClean="0"/>
              <a:t>10</a:t>
            </a:fld>
            <a:endParaRPr lang="fr-FR"/>
          </a:p>
        </p:txBody>
      </p:sp>
    </p:spTree>
    <p:extLst>
      <p:ext uri="{BB962C8B-B14F-4D97-AF65-F5344CB8AC3E}">
        <p14:creationId xmlns:p14="http://schemas.microsoft.com/office/powerpoint/2010/main" val="341950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353475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333315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427699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313859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8CEAE-9ACF-4870-96B2-2FDD755B400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88955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8CEAE-9ACF-4870-96B2-2FDD755B400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3639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8CEAE-9ACF-4870-96B2-2FDD755B4008}" type="datetimeFigureOut">
              <a:rPr lang="en-IN" smtClean="0"/>
              <a:t>04-12-2025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278139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8CEAE-9ACF-4870-96B2-2FDD755B4008}" type="datetimeFigureOut">
              <a:rPr lang="en-IN" smtClean="0"/>
              <a:t>04-12-2025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132081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8CEAE-9ACF-4870-96B2-2FDD755B4008}" type="datetimeFigureOut">
              <a:rPr lang="en-IN" smtClean="0"/>
              <a:t>04-12-2025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270675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247094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‹N°›</a:t>
            </a:fld>
            <a:endParaRPr lang="en-IN"/>
          </a:p>
        </p:txBody>
      </p:sp>
    </p:spTree>
    <p:extLst>
      <p:ext uri="{BB962C8B-B14F-4D97-AF65-F5344CB8AC3E}">
        <p14:creationId xmlns:p14="http://schemas.microsoft.com/office/powerpoint/2010/main" val="26888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8CEAE-9ACF-4870-96B2-2FDD755B4008}" type="datetimeFigureOut">
              <a:rPr lang="en-IN" smtClean="0"/>
              <a:t>04-12-2025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4AC96-115D-4CF4-9B0B-0F2A89887B52}" type="slidenum">
              <a:rPr lang="en-IN" smtClean="0"/>
              <a:t>‹N°›</a:t>
            </a:fld>
            <a:endParaRPr lang="en-IN"/>
          </a:p>
        </p:txBody>
      </p:sp>
    </p:spTree>
    <p:extLst>
      <p:ext uri="{BB962C8B-B14F-4D97-AF65-F5344CB8AC3E}">
        <p14:creationId xmlns:p14="http://schemas.microsoft.com/office/powerpoint/2010/main" val="377808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bin"/><Relationship Id="rId5" Type="http://schemas.openxmlformats.org/officeDocument/2006/relationships/image" Target="../media/image3.bin"/><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8" Type="http://schemas.openxmlformats.org/officeDocument/2006/relationships/image" Target="../media/image52.bin"/><Relationship Id="rId3" Type="http://schemas.openxmlformats.org/officeDocument/2006/relationships/image" Target="../media/image1.bin"/><Relationship Id="rId7" Type="http://schemas.openxmlformats.org/officeDocument/2006/relationships/image" Target="../media/image51.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bin"/><Relationship Id="rId5" Type="http://schemas.openxmlformats.org/officeDocument/2006/relationships/image" Target="../media/image9.bin"/><Relationship Id="rId10" Type="http://schemas.openxmlformats.org/officeDocument/2006/relationships/image" Target="../media/image54.bin"/><Relationship Id="rId4" Type="http://schemas.openxmlformats.org/officeDocument/2006/relationships/image" Target="../media/image14.bin"/><Relationship Id="rId9" Type="http://schemas.openxmlformats.org/officeDocument/2006/relationships/image" Target="../media/image53.bin"/></Relationships>
</file>

<file path=ppt/slides/_rels/slide11.xml.rels><?xml version="1.0" encoding="UTF-8" standalone="yes"?>
<Relationships xmlns="http://schemas.openxmlformats.org/package/2006/relationships"><Relationship Id="rId8" Type="http://schemas.openxmlformats.org/officeDocument/2006/relationships/image" Target="../media/image58.bin"/><Relationship Id="rId13" Type="http://schemas.openxmlformats.org/officeDocument/2006/relationships/image" Target="../media/image63.bin"/><Relationship Id="rId18" Type="http://schemas.openxmlformats.org/officeDocument/2006/relationships/image" Target="../media/image68.bin"/><Relationship Id="rId3" Type="http://schemas.openxmlformats.org/officeDocument/2006/relationships/image" Target="../media/image1.bin"/><Relationship Id="rId7" Type="http://schemas.openxmlformats.org/officeDocument/2006/relationships/image" Target="../media/image57.bin"/><Relationship Id="rId12" Type="http://schemas.openxmlformats.org/officeDocument/2006/relationships/image" Target="../media/image62.bin"/><Relationship Id="rId17" Type="http://schemas.openxmlformats.org/officeDocument/2006/relationships/image" Target="../media/image67.bin"/><Relationship Id="rId2" Type="http://schemas.openxmlformats.org/officeDocument/2006/relationships/notesSlide" Target="../notesSlides/notesSlide10.xml"/><Relationship Id="rId16" Type="http://schemas.openxmlformats.org/officeDocument/2006/relationships/image" Target="../media/image66.bin"/><Relationship Id="rId1" Type="http://schemas.openxmlformats.org/officeDocument/2006/relationships/slideLayout" Target="../slideLayouts/slideLayout7.xml"/><Relationship Id="rId6" Type="http://schemas.openxmlformats.org/officeDocument/2006/relationships/image" Target="../media/image56.bin"/><Relationship Id="rId11" Type="http://schemas.openxmlformats.org/officeDocument/2006/relationships/image" Target="../media/image61.bin"/><Relationship Id="rId5" Type="http://schemas.openxmlformats.org/officeDocument/2006/relationships/image" Target="../media/image55.bin"/><Relationship Id="rId15" Type="http://schemas.openxmlformats.org/officeDocument/2006/relationships/image" Target="../media/image65.bin"/><Relationship Id="rId10" Type="http://schemas.openxmlformats.org/officeDocument/2006/relationships/image" Target="../media/image60.bin"/><Relationship Id="rId4" Type="http://schemas.openxmlformats.org/officeDocument/2006/relationships/image" Target="../media/image14.bin"/><Relationship Id="rId9" Type="http://schemas.openxmlformats.org/officeDocument/2006/relationships/image" Target="../media/image59.bin"/><Relationship Id="rId14" Type="http://schemas.openxmlformats.org/officeDocument/2006/relationships/image" Target="../media/image64.bin"/></Relationships>
</file>

<file path=ppt/slides/_rels/slide12.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bin"/></Relationships>
</file>

<file path=ppt/slides/_rels/slide1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9.bin"/><Relationship Id="rId4" Type="http://schemas.openxmlformats.org/officeDocument/2006/relationships/image" Target="../media/image8.bin"/></Relationships>
</file>

<file path=ppt/slides/_rels/slide1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bin"/><Relationship Id="rId1" Type="http://schemas.openxmlformats.org/officeDocument/2006/relationships/slideLayout" Target="../slideLayouts/slideLayout7.xml"/><Relationship Id="rId4" Type="http://schemas.openxmlformats.org/officeDocument/2006/relationships/image" Target="../media/image70.bin"/></Relationships>
</file>

<file path=ppt/slides/_rels/slide15.xml.rels><?xml version="1.0" encoding="UTF-8" standalone="yes"?>
<Relationships xmlns="http://schemas.openxmlformats.org/package/2006/relationships"><Relationship Id="rId8" Type="http://schemas.openxmlformats.org/officeDocument/2006/relationships/image" Target="../media/image75.bin"/><Relationship Id="rId3" Type="http://schemas.openxmlformats.org/officeDocument/2006/relationships/image" Target="../media/image1.bin"/><Relationship Id="rId7" Type="http://schemas.openxmlformats.org/officeDocument/2006/relationships/image" Target="../media/image7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3.bin"/><Relationship Id="rId11" Type="http://schemas.openxmlformats.org/officeDocument/2006/relationships/image" Target="../media/image78.bin"/><Relationship Id="rId5" Type="http://schemas.openxmlformats.org/officeDocument/2006/relationships/image" Target="../media/image72.bin"/><Relationship Id="rId10" Type="http://schemas.openxmlformats.org/officeDocument/2006/relationships/image" Target="../media/image77.bin"/><Relationship Id="rId4" Type="http://schemas.openxmlformats.org/officeDocument/2006/relationships/image" Target="../media/image71.bin"/><Relationship Id="rId9" Type="http://schemas.openxmlformats.org/officeDocument/2006/relationships/image" Target="../media/image76.bin"/></Relationships>
</file>

<file path=ppt/slides/_rels/slide1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9.bin"/><Relationship Id="rId4" Type="http://schemas.openxmlformats.org/officeDocument/2006/relationships/image" Target="../media/image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bin"/><Relationship Id="rId3" Type="http://schemas.openxmlformats.org/officeDocument/2006/relationships/image" Target="../media/image1.bin"/><Relationship Id="rId7" Type="http://schemas.openxmlformats.org/officeDocument/2006/relationships/image" Target="../media/image1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bin"/><Relationship Id="rId5" Type="http://schemas.openxmlformats.org/officeDocument/2006/relationships/image" Target="../media/image9.bin"/><Relationship Id="rId4" Type="http://schemas.openxmlformats.org/officeDocument/2006/relationships/image" Target="../media/image8.bin"/><Relationship Id="rId9" Type="http://schemas.openxmlformats.org/officeDocument/2006/relationships/image" Target="../media/image13.bin"/></Relationships>
</file>

<file path=ppt/slides/_rels/slide4.xml.rels><?xml version="1.0" encoding="UTF-8" standalone="yes"?>
<Relationships xmlns="http://schemas.openxmlformats.org/package/2006/relationships"><Relationship Id="rId8" Type="http://schemas.openxmlformats.org/officeDocument/2006/relationships/image" Target="../media/image18.bin"/><Relationship Id="rId3" Type="http://schemas.openxmlformats.org/officeDocument/2006/relationships/image" Target="../media/image1.bin"/><Relationship Id="rId7" Type="http://schemas.openxmlformats.org/officeDocument/2006/relationships/image" Target="../media/image17.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bin"/><Relationship Id="rId5" Type="http://schemas.openxmlformats.org/officeDocument/2006/relationships/image" Target="../media/image15.bin"/><Relationship Id="rId4" Type="http://schemas.openxmlformats.org/officeDocument/2006/relationships/image" Target="../media/image14.bin"/></Relationships>
</file>

<file path=ppt/slides/_rels/slide5.xml.rels><?xml version="1.0" encoding="UTF-8" standalone="yes"?>
<Relationships xmlns="http://schemas.openxmlformats.org/package/2006/relationships"><Relationship Id="rId8" Type="http://schemas.openxmlformats.org/officeDocument/2006/relationships/image" Target="../media/image23.bin"/><Relationship Id="rId3" Type="http://schemas.openxmlformats.org/officeDocument/2006/relationships/image" Target="../media/image1.bin"/><Relationship Id="rId7" Type="http://schemas.openxmlformats.org/officeDocument/2006/relationships/image" Target="../media/image2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bin"/><Relationship Id="rId5" Type="http://schemas.openxmlformats.org/officeDocument/2006/relationships/image" Target="../media/image20.bin"/><Relationship Id="rId10" Type="http://schemas.openxmlformats.org/officeDocument/2006/relationships/image" Target="../media/image25.jpg"/><Relationship Id="rId4" Type="http://schemas.openxmlformats.org/officeDocument/2006/relationships/image" Target="../media/image19.bin"/><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bin"/><Relationship Id="rId1" Type="http://schemas.openxmlformats.org/officeDocument/2006/relationships/slideLayout" Target="../slideLayouts/slideLayout7.xml"/><Relationship Id="rId5" Type="http://schemas.openxmlformats.org/officeDocument/2006/relationships/image" Target="../media/image27.bin"/><Relationship Id="rId4" Type="http://schemas.openxmlformats.org/officeDocument/2006/relationships/image" Target="../media/image26.bin"/></Relationships>
</file>

<file path=ppt/slides/_rels/slide7.xml.rels><?xml version="1.0" encoding="UTF-8" standalone="yes"?>
<Relationships xmlns="http://schemas.openxmlformats.org/package/2006/relationships"><Relationship Id="rId8" Type="http://schemas.openxmlformats.org/officeDocument/2006/relationships/image" Target="../media/image31.bin"/><Relationship Id="rId13" Type="http://schemas.openxmlformats.org/officeDocument/2006/relationships/image" Target="../media/image36.bin"/><Relationship Id="rId3" Type="http://schemas.openxmlformats.org/officeDocument/2006/relationships/image" Target="../media/image1.bin"/><Relationship Id="rId7" Type="http://schemas.openxmlformats.org/officeDocument/2006/relationships/image" Target="../media/image30.bin"/><Relationship Id="rId12" Type="http://schemas.openxmlformats.org/officeDocument/2006/relationships/image" Target="../media/image35.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bin"/><Relationship Id="rId11" Type="http://schemas.openxmlformats.org/officeDocument/2006/relationships/image" Target="../media/image34.bin"/><Relationship Id="rId5" Type="http://schemas.openxmlformats.org/officeDocument/2006/relationships/image" Target="../media/image28.bin"/><Relationship Id="rId10" Type="http://schemas.openxmlformats.org/officeDocument/2006/relationships/image" Target="../media/image33.bin"/><Relationship Id="rId4" Type="http://schemas.openxmlformats.org/officeDocument/2006/relationships/image" Target="../media/image8.bin"/><Relationship Id="rId9" Type="http://schemas.openxmlformats.org/officeDocument/2006/relationships/image" Target="../media/image32.bin"/><Relationship Id="rId14" Type="http://schemas.openxmlformats.org/officeDocument/2006/relationships/image" Target="../media/image37.bin"/></Relationships>
</file>

<file path=ppt/slides/_rels/slide8.xml.rels><?xml version="1.0" encoding="UTF-8" standalone="yes"?>
<Relationships xmlns="http://schemas.openxmlformats.org/package/2006/relationships"><Relationship Id="rId8" Type="http://schemas.openxmlformats.org/officeDocument/2006/relationships/image" Target="../media/image41.bin"/><Relationship Id="rId3" Type="http://schemas.openxmlformats.org/officeDocument/2006/relationships/image" Target="../media/image1.bin"/><Relationship Id="rId7" Type="http://schemas.openxmlformats.org/officeDocument/2006/relationships/image" Target="../media/image40.bin"/><Relationship Id="rId12" Type="http://schemas.openxmlformats.org/officeDocument/2006/relationships/image" Target="../media/image45.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bin"/><Relationship Id="rId11" Type="http://schemas.openxmlformats.org/officeDocument/2006/relationships/image" Target="../media/image44.bin"/><Relationship Id="rId5" Type="http://schemas.openxmlformats.org/officeDocument/2006/relationships/image" Target="../media/image38.bin"/><Relationship Id="rId10" Type="http://schemas.openxmlformats.org/officeDocument/2006/relationships/image" Target="../media/image43.bin"/><Relationship Id="rId4" Type="http://schemas.openxmlformats.org/officeDocument/2006/relationships/image" Target="../media/image8.bin"/><Relationship Id="rId9" Type="http://schemas.openxmlformats.org/officeDocument/2006/relationships/image" Target="../media/image42.bin"/></Relationships>
</file>

<file path=ppt/slides/_rels/slide9.xml.rels><?xml version="1.0" encoding="UTF-8" standalone="yes"?>
<Relationships xmlns="http://schemas.openxmlformats.org/package/2006/relationships"><Relationship Id="rId8" Type="http://schemas.openxmlformats.org/officeDocument/2006/relationships/image" Target="../media/image48.bin"/><Relationship Id="rId3" Type="http://schemas.openxmlformats.org/officeDocument/2006/relationships/image" Target="../media/image1.bin"/><Relationship Id="rId7" Type="http://schemas.openxmlformats.org/officeDocument/2006/relationships/image" Target="../media/image4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bin"/><Relationship Id="rId5" Type="http://schemas.openxmlformats.org/officeDocument/2006/relationships/image" Target="../media/image9.bin"/><Relationship Id="rId4" Type="http://schemas.openxmlformats.org/officeDocument/2006/relationships/image" Target="../media/image14.bin"/><Relationship Id="rId9" Type="http://schemas.openxmlformats.org/officeDocument/2006/relationships/image" Target="../media/image4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172200"/>
            <a:ext cx="4752975" cy="4114800"/>
          </a:xfrm>
          <a:prstGeom prst="rect">
            <a:avLst/>
          </a:prstGeom>
        </p:spPr>
      </p:pic>
      <p:pic>
        <p:nvPicPr>
          <p:cNvPr id="3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2743200" y="0"/>
            <a:ext cx="15544800" cy="7429500"/>
          </a:xfrm>
          <a:prstGeom prst="rect">
            <a:avLst/>
          </a:prstGeom>
        </p:spPr>
      </p:pic>
      <p:pic>
        <p:nvPicPr>
          <p:cNvPr id="306" name="coverimage">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6">
            <a:alphaModFix/>
          </a:blip>
          <a:stretch/>
        </p:blipFill>
        <p:spPr>
          <a:xfrm>
            <a:off x="914400" y="914400"/>
            <a:ext cx="6172200" cy="8458200"/>
          </a:xfrm>
          <a:prstGeom prst="rect">
            <a:avLst/>
          </a:prstGeom>
        </p:spPr>
      </p:pic>
      <p:sp>
        <p:nvSpPr>
          <p:cNvPr id="308" name="Title 3">
            <a:extLst>
              <a:ext uri="{FF2B5EF4-FFF2-40B4-BE49-F238E27FC236}">
                <a16:creationId xmlns:a16="http://schemas.microsoft.com/office/drawing/2014/main" id="{111B4A49-B930-4A89-A1CD-6CA2B3D95AED}"/>
              </a:ext>
            </a:extLst>
          </p:cNvPr>
          <p:cNvSpPr txBox="1"/>
          <p:nvPr/>
        </p:nvSpPr>
        <p:spPr>
          <a:xfrm>
            <a:off x="8002810" y="1543812"/>
            <a:ext cx="9405938" cy="3819525"/>
          </a:xfrm>
          <a:prstGeom prst="rect">
            <a:avLst/>
          </a:prstGeom>
          <a:noFill/>
        </p:spPr>
        <p:txBody>
          <a:bodyPr vertOverflow="clip" horzOverflow="clip" wrap="square" lIns="0" tIns="0" rIns="0" bIns="0" rtlCol="0" anchor="t">
            <a:spAutoFit/>
          </a:bodyPr>
          <a:lstStyle/>
          <a:p>
            <a:pPr algn="l">
              <a:lnSpc>
                <a:spcPts val="6000"/>
              </a:lnSpc>
            </a:pPr>
            <a:r>
              <a:rPr lang="en-US" sz="4800" b="1" spc="-135" dirty="0">
                <a:solidFill>
                  <a:srgbClr val="FFFFFF">
                    <a:alpha val="100000"/>
                  </a:srgbClr>
                </a:solidFill>
                <a:latin typeface="Inter" panose="00000700000000000000" pitchFamily="2" charset="0"/>
              </a:rPr>
              <a:t>Challenges to Cancer Program Development in Low- and Middle-Income Countries </a:t>
            </a:r>
          </a:p>
          <a:p>
            <a:pPr algn="r">
              <a:lnSpc>
                <a:spcPts val="6000"/>
              </a:lnSpc>
            </a:pPr>
            <a:r>
              <a:rPr lang="en-US" sz="4800" b="1" spc="-135" dirty="0">
                <a:solidFill>
                  <a:srgbClr val="FFFFFF">
                    <a:alpha val="100000"/>
                  </a:srgbClr>
                </a:solidFill>
                <a:latin typeface="Inter" panose="00000700000000000000" pitchFamily="2" charset="0"/>
              </a:rPr>
              <a:t> تحديات </a:t>
            </a:r>
            <a:r>
              <a:rPr lang="en-US" sz="4800" b="1" spc="-135" dirty="0" err="1">
                <a:solidFill>
                  <a:srgbClr val="FFFFFF">
                    <a:alpha val="100000"/>
                  </a:srgbClr>
                </a:solidFill>
                <a:latin typeface="Inter" panose="00000700000000000000" pitchFamily="2" charset="0"/>
              </a:rPr>
              <a:t>تطوير</a:t>
            </a:r>
            <a:r>
              <a:rPr lang="en-US" sz="4800" b="1" spc="-135" dirty="0">
                <a:solidFill>
                  <a:srgbClr val="FFFFFF">
                    <a:alpha val="100000"/>
                  </a:srgbClr>
                </a:solidFill>
                <a:latin typeface="Inter" panose="00000700000000000000" pitchFamily="2" charset="0"/>
              </a:rPr>
              <a:t> </a:t>
            </a:r>
            <a:r>
              <a:rPr lang="en-US" sz="4800" b="1" spc="-135" dirty="0" err="1">
                <a:solidFill>
                  <a:srgbClr val="FFFFFF">
                    <a:alpha val="100000"/>
                  </a:srgbClr>
                </a:solidFill>
                <a:latin typeface="Inter" panose="00000700000000000000" pitchFamily="2" charset="0"/>
              </a:rPr>
              <a:t>برامج</a:t>
            </a:r>
            <a:r>
              <a:rPr lang="en-US" sz="4800" b="1" spc="-135" dirty="0">
                <a:solidFill>
                  <a:srgbClr val="FFFFFF">
                    <a:alpha val="100000"/>
                  </a:srgbClr>
                </a:solidFill>
                <a:latin typeface="Inter" panose="00000700000000000000" pitchFamily="2" charset="0"/>
              </a:rPr>
              <a:t> مكافحة السرطان في البلدان منخفضة ومتوسطة الدخل</a:t>
            </a:r>
          </a:p>
        </p:txBody>
      </p:sp>
      <p:sp>
        <p:nvSpPr>
          <p:cNvPr id="310" name="SubTitle">
            <a:extLst>
              <a:ext uri="{FF2B5EF4-FFF2-40B4-BE49-F238E27FC236}">
                <a16:creationId xmlns:a16="http://schemas.microsoft.com/office/drawing/2014/main" id="{111B4A49-B930-4A89-A1CD-6CA2B3D95AED}"/>
              </a:ext>
            </a:extLst>
          </p:cNvPr>
          <p:cNvSpPr txBox="1"/>
          <p:nvPr/>
        </p:nvSpPr>
        <p:spPr>
          <a:xfrm>
            <a:off x="7984331" y="5997775"/>
            <a:ext cx="9405938" cy="1128514"/>
          </a:xfrm>
          <a:prstGeom prst="rect">
            <a:avLst/>
          </a:prstGeom>
          <a:noFill/>
        </p:spPr>
        <p:txBody>
          <a:bodyPr vertOverflow="clip" horzOverflow="clip" wrap="square" lIns="0" tIns="0" rIns="0" bIns="0" rtlCol="0" anchor="t">
            <a:spAutoFit/>
          </a:bodyPr>
          <a:lstStyle/>
          <a:p>
            <a:pPr algn="r">
              <a:lnSpc>
                <a:spcPts val="2244"/>
              </a:lnSpc>
            </a:pPr>
            <a:r>
              <a:rPr lang="en-US" sz="2000" b="1" i="1" spc="-33" dirty="0">
                <a:solidFill>
                  <a:srgbClr val="FFFFFF">
                    <a:alpha val="100000"/>
                  </a:srgbClr>
                </a:solidFill>
                <a:latin typeface="Inter" panose="00000700000000000000" pitchFamily="2" charset="0"/>
              </a:rPr>
              <a:t>Dr Oubaida AL MOUFTI</a:t>
            </a:r>
          </a:p>
          <a:p>
            <a:pPr algn="r">
              <a:lnSpc>
                <a:spcPts val="2244"/>
              </a:lnSpc>
            </a:pPr>
            <a:r>
              <a:rPr lang="en-US" sz="2000" b="1" i="1" spc="-33" dirty="0">
                <a:solidFill>
                  <a:srgbClr val="FFFFFF">
                    <a:alpha val="100000"/>
                  </a:srgbClr>
                </a:solidFill>
                <a:latin typeface="Inter" panose="00000700000000000000" pitchFamily="2" charset="0"/>
              </a:rPr>
              <a:t>Head of department </a:t>
            </a:r>
          </a:p>
          <a:p>
            <a:pPr algn="r">
              <a:lnSpc>
                <a:spcPts val="2244"/>
              </a:lnSpc>
            </a:pPr>
            <a:r>
              <a:rPr lang="en-US" sz="2000" b="1" i="1" spc="-33" dirty="0">
                <a:solidFill>
                  <a:srgbClr val="FFFFFF">
                    <a:alpha val="100000"/>
                  </a:srgbClr>
                </a:solidFill>
                <a:latin typeface="Inter" panose="00000700000000000000" pitchFamily="2" charset="0"/>
              </a:rPr>
              <a:t>Medical oncology </a:t>
            </a:r>
          </a:p>
          <a:p>
            <a:pPr algn="r">
              <a:lnSpc>
                <a:spcPts val="2244"/>
              </a:lnSpc>
            </a:pPr>
            <a:r>
              <a:rPr lang="en-US" sz="2000" b="1" i="1" spc="-33" dirty="0">
                <a:solidFill>
                  <a:srgbClr val="FFFFFF">
                    <a:alpha val="100000"/>
                  </a:srgbClr>
                </a:solidFill>
                <a:latin typeface="Inter" panose="00000700000000000000" pitchFamily="2" charset="0"/>
              </a:rPr>
              <a:t>Hospital Vert Glant – Paris </a:t>
            </a:r>
          </a:p>
        </p:txBody>
      </p:sp>
    </p:spTree>
    <p:extLst>
      <p:ext uri="{BB962C8B-B14F-4D97-AF65-F5344CB8AC3E}">
        <p14:creationId xmlns:p14="http://schemas.microsoft.com/office/powerpoint/2010/main" val="36480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7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6362700" cy="10287000"/>
          </a:xfrm>
          <a:prstGeom prst="rect">
            <a:avLst/>
          </a:prstGeom>
        </p:spPr>
      </p:pic>
      <p:pic>
        <p:nvPicPr>
          <p:cNvPr id="72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6002000" y="1295400"/>
            <a:ext cx="1371600" cy="1371600"/>
          </a:xfrm>
          <a:prstGeom prst="rect">
            <a:avLst/>
          </a:prstGeom>
        </p:spPr>
      </p:pic>
      <p:pic>
        <p:nvPicPr>
          <p:cNvPr id="727"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6344900" y="1638300"/>
            <a:ext cx="685800" cy="685800"/>
          </a:xfrm>
          <a:prstGeom prst="rect">
            <a:avLst/>
          </a:prstGeom>
        </p:spPr>
      </p:pic>
      <p:sp>
        <p:nvSpPr>
          <p:cNvPr id="729" name="Primary Heading-0">
            <a:extLst>
              <a:ext uri="{FF2B5EF4-FFF2-40B4-BE49-F238E27FC236}">
                <a16:creationId xmlns:a16="http://schemas.microsoft.com/office/drawing/2014/main" id="{111B4A49-B930-4A89-A1CD-6CA2B3D95AED}"/>
              </a:ext>
            </a:extLst>
          </p:cNvPr>
          <p:cNvSpPr txBox="1"/>
          <p:nvPr/>
        </p:nvSpPr>
        <p:spPr>
          <a:xfrm>
            <a:off x="7315200" y="16566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Severe workforce shortage</a:t>
            </a:r>
            <a:r>
              <a:rPr lang="en-US" sz="1800" spc="-36" dirty="0">
                <a:solidFill>
                  <a:srgbClr val="161723"/>
                </a:solidFill>
                <a:latin typeface="Inter" panose="00000700000000000000" pitchFamily="2" charset="0"/>
              </a:rPr>
              <a:t>: some African countries have </a:t>
            </a:r>
            <a:r>
              <a:rPr lang="en-US" sz="1800" b="1" spc="-36" dirty="0">
                <a:solidFill>
                  <a:srgbClr val="161723"/>
                </a:solidFill>
                <a:latin typeface="Inter" panose="00000700000000000000" pitchFamily="2" charset="0"/>
              </a:rPr>
              <a:t>&lt;0.1 pathologist per 100,000</a:t>
            </a:r>
            <a:r>
              <a:rPr lang="en-US" sz="1800" spc="-36" dirty="0">
                <a:solidFill>
                  <a:srgbClr val="161723"/>
                </a:solidFill>
                <a:latin typeface="Inter" panose="00000700000000000000" pitchFamily="2" charset="0"/>
              </a:rPr>
              <a:t> vs </a:t>
            </a:r>
            <a:r>
              <a:rPr lang="en-US" sz="1800" b="1" spc="-36" dirty="0">
                <a:solidFill>
                  <a:srgbClr val="161723"/>
                </a:solidFill>
                <a:latin typeface="Inter" panose="00000700000000000000" pitchFamily="2" charset="0"/>
              </a:rPr>
              <a:t>~10 per 100,000 in Europe and  USA</a:t>
            </a:r>
          </a:p>
        </p:txBody>
      </p:sp>
      <p:pic>
        <p:nvPicPr>
          <p:cNvPr id="7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6002000" y="2971800"/>
            <a:ext cx="1371600" cy="1371600"/>
          </a:xfrm>
          <a:prstGeom prst="rect">
            <a:avLst/>
          </a:prstGeom>
        </p:spPr>
      </p:pic>
      <p:pic>
        <p:nvPicPr>
          <p:cNvPr id="733"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4B1929AC-9664-40E8-838D-D8BF4DBAB434}">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6344900" y="3314700"/>
            <a:ext cx="685800" cy="685800"/>
          </a:xfrm>
          <a:prstGeom prst="rect">
            <a:avLst/>
          </a:prstGeom>
        </p:spPr>
      </p:pic>
      <p:sp>
        <p:nvSpPr>
          <p:cNvPr id="735" name="Primary Heading-1">
            <a:extLst>
              <a:ext uri="{FF2B5EF4-FFF2-40B4-BE49-F238E27FC236}">
                <a16:creationId xmlns:a16="http://schemas.microsoft.com/office/drawing/2014/main" id="{111B4A49-B930-4A89-A1CD-6CA2B3D95AED}"/>
              </a:ext>
            </a:extLst>
          </p:cNvPr>
          <p:cNvSpPr txBox="1"/>
          <p:nvPr/>
        </p:nvSpPr>
        <p:spPr>
          <a:xfrm>
            <a:off x="7315200" y="33330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Limited equipment &amp; standards</a:t>
            </a:r>
            <a:r>
              <a:rPr lang="en-US" sz="1800" spc="-36" dirty="0">
                <a:solidFill>
                  <a:srgbClr val="161723"/>
                </a:solidFill>
                <a:latin typeface="Inter" panose="00000700000000000000" pitchFamily="2" charset="0"/>
              </a:rPr>
              <a:t>: widespread lack of lab equipment and formal qualification standards ,  molecular biology and </a:t>
            </a:r>
            <a:r>
              <a:rPr lang="en-US" sz="1800" spc="-36" dirty="0" err="1">
                <a:solidFill>
                  <a:srgbClr val="161723"/>
                </a:solidFill>
                <a:latin typeface="Inter" panose="00000700000000000000" pitchFamily="2" charset="0"/>
              </a:rPr>
              <a:t>histo</a:t>
            </a:r>
            <a:r>
              <a:rPr lang="en-US" spc="-36" dirty="0">
                <a:solidFill>
                  <a:srgbClr val="161723"/>
                </a:solidFill>
                <a:latin typeface="Inter" panose="00000700000000000000" pitchFamily="2" charset="0"/>
              </a:rPr>
              <a:t>-</a:t>
            </a:r>
            <a:r>
              <a:rPr lang="en-US" sz="1800" spc="-36" dirty="0">
                <a:solidFill>
                  <a:srgbClr val="161723"/>
                </a:solidFill>
                <a:latin typeface="Inter" panose="00000700000000000000" pitchFamily="2" charset="0"/>
              </a:rPr>
              <a:t>biochemical tests</a:t>
            </a:r>
          </a:p>
        </p:txBody>
      </p:sp>
      <p:pic>
        <p:nvPicPr>
          <p:cNvPr id="7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6002000" y="4648200"/>
            <a:ext cx="1371600" cy="1371600"/>
          </a:xfrm>
          <a:prstGeom prst="rect">
            <a:avLst/>
          </a:prstGeom>
        </p:spPr>
      </p:pic>
      <p:pic>
        <p:nvPicPr>
          <p:cNvPr id="739"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16344900" y="4991100"/>
            <a:ext cx="685800" cy="685800"/>
          </a:xfrm>
          <a:prstGeom prst="rect">
            <a:avLst/>
          </a:prstGeom>
        </p:spPr>
      </p:pic>
      <p:sp>
        <p:nvSpPr>
          <p:cNvPr id="741" name="Primary Heading-2">
            <a:extLst>
              <a:ext uri="{FF2B5EF4-FFF2-40B4-BE49-F238E27FC236}">
                <a16:creationId xmlns:a16="http://schemas.microsoft.com/office/drawing/2014/main" id="{111B4A49-B930-4A89-A1CD-6CA2B3D95AED}"/>
              </a:ext>
            </a:extLst>
          </p:cNvPr>
          <p:cNvSpPr txBox="1"/>
          <p:nvPr/>
        </p:nvSpPr>
        <p:spPr>
          <a:xfrm>
            <a:off x="7315200" y="50094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High impact on cancer care</a:t>
            </a:r>
            <a:r>
              <a:rPr lang="en-US" sz="1800" spc="-36" dirty="0">
                <a:solidFill>
                  <a:srgbClr val="161723"/>
                </a:solidFill>
                <a:latin typeface="Inter" panose="00000700000000000000" pitchFamily="2" charset="0"/>
              </a:rPr>
              <a:t>: diagnostics bottleneck contributes to LMICs bearing nearly </a:t>
            </a:r>
            <a:r>
              <a:rPr lang="en-US" sz="1800" b="1" spc="-36" dirty="0">
                <a:solidFill>
                  <a:srgbClr val="161723"/>
                </a:solidFill>
                <a:latin typeface="Inter" panose="00000700000000000000" pitchFamily="2" charset="0"/>
              </a:rPr>
              <a:t>70% of cancer deaths</a:t>
            </a:r>
          </a:p>
        </p:txBody>
      </p:sp>
      <p:pic>
        <p:nvPicPr>
          <p:cNvPr id="74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6002000" y="6324600"/>
            <a:ext cx="1371600" cy="1371600"/>
          </a:xfrm>
          <a:prstGeom prst="rect">
            <a:avLst/>
          </a:prstGeom>
        </p:spPr>
      </p:pic>
      <p:pic>
        <p:nvPicPr>
          <p:cNvPr id="745"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B02B386D-4397-49B1-B02E-D607B561420F}">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6344900" y="6667500"/>
            <a:ext cx="685800" cy="685800"/>
          </a:xfrm>
          <a:prstGeom prst="rect">
            <a:avLst/>
          </a:prstGeom>
        </p:spPr>
      </p:pic>
      <p:sp>
        <p:nvSpPr>
          <p:cNvPr id="747" name="Primary Heading-3">
            <a:extLst>
              <a:ext uri="{FF2B5EF4-FFF2-40B4-BE49-F238E27FC236}">
                <a16:creationId xmlns:a16="http://schemas.microsoft.com/office/drawing/2014/main" id="{111B4A49-B930-4A89-A1CD-6CA2B3D95AED}"/>
              </a:ext>
            </a:extLst>
          </p:cNvPr>
          <p:cNvSpPr txBox="1"/>
          <p:nvPr/>
        </p:nvSpPr>
        <p:spPr>
          <a:xfrm>
            <a:off x="7315200" y="66858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Practical solution</a:t>
            </a:r>
            <a:r>
              <a:rPr lang="en-US" sz="1800" spc="-36" dirty="0">
                <a:solidFill>
                  <a:srgbClr val="161723"/>
                </a:solidFill>
                <a:latin typeface="Inter" panose="00000700000000000000" pitchFamily="2" charset="0"/>
              </a:rPr>
              <a:t>: scale </a:t>
            </a:r>
            <a:r>
              <a:rPr lang="en-US" sz="1800" b="1" spc="-36" dirty="0">
                <a:solidFill>
                  <a:srgbClr val="161723"/>
                </a:solidFill>
                <a:latin typeface="Inter" panose="00000700000000000000" pitchFamily="2" charset="0"/>
              </a:rPr>
              <a:t>telepathology</a:t>
            </a:r>
            <a:r>
              <a:rPr lang="en-US" sz="1800" spc="-36" dirty="0">
                <a:solidFill>
                  <a:srgbClr val="161723"/>
                </a:solidFill>
                <a:latin typeface="Inter" panose="00000700000000000000" pitchFamily="2" charset="0"/>
              </a:rPr>
              <a:t> to bridge gaps while workforce capacity expands</a:t>
            </a:r>
          </a:p>
        </p:txBody>
      </p:sp>
      <p:pic>
        <p:nvPicPr>
          <p:cNvPr id="7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6002000" y="8001000"/>
            <a:ext cx="1371600" cy="1371600"/>
          </a:xfrm>
          <a:prstGeom prst="rect">
            <a:avLst/>
          </a:prstGeom>
        </p:spPr>
      </p:pic>
      <p:pic>
        <p:nvPicPr>
          <p:cNvPr id="751"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16344900" y="8343900"/>
            <a:ext cx="685800" cy="685800"/>
          </a:xfrm>
          <a:prstGeom prst="rect">
            <a:avLst/>
          </a:prstGeom>
        </p:spPr>
      </p:pic>
      <p:sp>
        <p:nvSpPr>
          <p:cNvPr id="753" name="Primary Heading-4">
            <a:extLst>
              <a:ext uri="{FF2B5EF4-FFF2-40B4-BE49-F238E27FC236}">
                <a16:creationId xmlns:a16="http://schemas.microsoft.com/office/drawing/2014/main" id="{111B4A49-B930-4A89-A1CD-6CA2B3D95AED}"/>
              </a:ext>
            </a:extLst>
          </p:cNvPr>
          <p:cNvSpPr txBox="1"/>
          <p:nvPr/>
        </p:nvSpPr>
        <p:spPr>
          <a:xfrm>
            <a:off x="7315200" y="83622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161723">
                    <a:alpha val="100000"/>
                  </a:srgbClr>
                </a:solidFill>
                <a:latin typeface="Inter" panose="00000700000000000000" pitchFamily="2" charset="0"/>
              </a:rPr>
              <a:t>Summary: urgent expansion of </a:t>
            </a:r>
            <a:r>
              <a:rPr lang="en-US" sz="1800" b="1" spc="-36" dirty="0">
                <a:solidFill>
                  <a:srgbClr val="161723"/>
                </a:solidFill>
                <a:latin typeface="Inter" panose="00000700000000000000" pitchFamily="2" charset="0"/>
              </a:rPr>
              <a:t>training, equipment, and telepathology</a:t>
            </a:r>
            <a:r>
              <a:rPr lang="en-US" sz="1800" spc="-36" dirty="0">
                <a:solidFill>
                  <a:srgbClr val="161723"/>
                </a:solidFill>
                <a:latin typeface="Inter" panose="00000700000000000000" pitchFamily="2" charset="0"/>
              </a:rPr>
              <a:t> to reduce diagnostic disparities</a:t>
            </a:r>
          </a:p>
        </p:txBody>
      </p:sp>
      <p:sp>
        <p:nvSpPr>
          <p:cNvPr id="755" name="Title 3">
            <a:extLst>
              <a:ext uri="{FF2B5EF4-FFF2-40B4-BE49-F238E27FC236}">
                <a16:creationId xmlns:a16="http://schemas.microsoft.com/office/drawing/2014/main" id="{111B4A49-B930-4A89-A1CD-6CA2B3D95AED}"/>
              </a:ext>
            </a:extLst>
          </p:cNvPr>
          <p:cNvSpPr txBox="1"/>
          <p:nvPr/>
        </p:nvSpPr>
        <p:spPr>
          <a:xfrm>
            <a:off x="952500" y="886873"/>
            <a:ext cx="4491038" cy="2733675"/>
          </a:xfrm>
          <a:prstGeom prst="rect">
            <a:avLst/>
          </a:prstGeom>
          <a:noFill/>
        </p:spPr>
        <p:txBody>
          <a:bodyPr vertOverflow="clip" horzOverflow="clip" wrap="square" lIns="0" tIns="0" rIns="0" bIns="0" rtlCol="0" anchor="t">
            <a:spAutoFit/>
          </a:bodyPr>
          <a:lstStyle/>
          <a:p>
            <a:pPr algn="l">
              <a:lnSpc>
                <a:spcPts val="5376"/>
              </a:lnSpc>
            </a:pPr>
            <a:r>
              <a:rPr lang="en-US" sz="4200" spc="-105" dirty="0">
                <a:solidFill>
                  <a:srgbClr val="FFFFFF">
                    <a:alpha val="100000"/>
                  </a:srgbClr>
                </a:solidFill>
                <a:latin typeface="Inter" panose="00000700000000000000" pitchFamily="2" charset="0"/>
              </a:rPr>
              <a:t>Diagnosis &amp; Pathology Capacity Gaps / التشخيص وعلم الأمراض</a:t>
            </a:r>
          </a:p>
        </p:txBody>
      </p:sp>
      <p:sp>
        <p:nvSpPr>
          <p:cNvPr id="757" name="SubTitle">
            <a:extLst>
              <a:ext uri="{FF2B5EF4-FFF2-40B4-BE49-F238E27FC236}">
                <a16:creationId xmlns:a16="http://schemas.microsoft.com/office/drawing/2014/main" id="{111B4A49-B930-4A89-A1CD-6CA2B3D95AED}"/>
              </a:ext>
            </a:extLst>
          </p:cNvPr>
          <p:cNvSpPr txBox="1"/>
          <p:nvPr/>
        </p:nvSpPr>
        <p:spPr>
          <a:xfrm>
            <a:off x="952500" y="3810000"/>
            <a:ext cx="4491038" cy="96202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Severe shortages of pathologists and equipment in many LMICs; telepathology as a bridging solution</a:t>
            </a:r>
          </a:p>
        </p:txBody>
      </p:sp>
    </p:spTree>
    <p:extLst>
      <p:ext uri="{BB962C8B-B14F-4D97-AF65-F5344CB8AC3E}">
        <p14:creationId xmlns:p14="http://schemas.microsoft.com/office/powerpoint/2010/main" val="364804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7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6362700" cy="10287000"/>
          </a:xfrm>
          <a:prstGeom prst="rect">
            <a:avLst/>
          </a:prstGeom>
        </p:spPr>
      </p:pic>
      <p:pic>
        <p:nvPicPr>
          <p:cNvPr id="7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315200" y="7679055"/>
            <a:ext cx="10058400" cy="1695450"/>
          </a:xfrm>
          <a:prstGeom prst="rect">
            <a:avLst/>
          </a:prstGeom>
        </p:spPr>
      </p:pic>
      <p:pic>
        <p:nvPicPr>
          <p:cNvPr id="765"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3D9C9AAB-0E62-4382-B28E-2AE565EB9AB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10500" y="8317230"/>
            <a:ext cx="419100" cy="419100"/>
          </a:xfrm>
          <a:prstGeom prst="rect">
            <a:avLst/>
          </a:prstGeom>
        </p:spPr>
      </p:pic>
      <p:sp>
        <p:nvSpPr>
          <p:cNvPr id="767" name="Primary Heading-4">
            <a:extLst>
              <a:ext uri="{FF2B5EF4-FFF2-40B4-BE49-F238E27FC236}">
                <a16:creationId xmlns:a16="http://schemas.microsoft.com/office/drawing/2014/main" id="{111B4A49-B930-4A89-A1CD-6CA2B3D95AED}"/>
              </a:ext>
            </a:extLst>
          </p:cNvPr>
          <p:cNvSpPr txBox="1"/>
          <p:nvPr/>
        </p:nvSpPr>
        <p:spPr>
          <a:xfrm>
            <a:off x="8420100" y="8364474"/>
            <a:ext cx="84915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Ensuring Affordable Chemotherapy Is Essential For Effective Cancer Programs</a:t>
            </a:r>
          </a:p>
        </p:txBody>
      </p:sp>
      <p:pic>
        <p:nvPicPr>
          <p:cNvPr id="7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315200" y="5987415"/>
            <a:ext cx="10058400" cy="1695450"/>
          </a:xfrm>
          <a:prstGeom prst="rect">
            <a:avLst/>
          </a:prstGeom>
        </p:spPr>
      </p:pic>
      <p:pic>
        <p:nvPicPr>
          <p:cNvPr id="769"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F16008DD-D638-42C3-9943-37F2B4E7857D}">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10500" y="6625590"/>
            <a:ext cx="419100" cy="419100"/>
          </a:xfrm>
          <a:prstGeom prst="rect">
            <a:avLst/>
          </a:prstGeom>
        </p:spPr>
      </p:pic>
      <p:sp>
        <p:nvSpPr>
          <p:cNvPr id="771" name="Primary Heading-3">
            <a:extLst>
              <a:ext uri="{FF2B5EF4-FFF2-40B4-BE49-F238E27FC236}">
                <a16:creationId xmlns:a16="http://schemas.microsoft.com/office/drawing/2014/main" id="{111B4A49-B930-4A89-A1CD-6CA2B3D95AED}"/>
              </a:ext>
            </a:extLst>
          </p:cNvPr>
          <p:cNvSpPr txBox="1"/>
          <p:nvPr/>
        </p:nvSpPr>
        <p:spPr>
          <a:xfrm>
            <a:off x="8420100" y="6672834"/>
            <a:ext cx="84915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000000">
                    <a:alpha val="100000"/>
                  </a:srgbClr>
                </a:solidFill>
                <a:latin typeface="Inter" panose="00000700000000000000" pitchFamily="2" charset="0"/>
              </a:rPr>
              <a:t>Many Countries Still Face Legal, Regulatory And Import </a:t>
            </a:r>
            <a:r>
              <a:rPr lang="en-US" sz="1800" b="1" spc="-36" dirty="0">
                <a:solidFill>
                  <a:srgbClr val="000000"/>
                </a:solidFill>
                <a:latin typeface="Inter" panose="00000700000000000000" pitchFamily="2" charset="0"/>
              </a:rPr>
              <a:t>challenges</a:t>
            </a:r>
            <a:r>
              <a:rPr lang="en-US" sz="1800" spc="-36" dirty="0">
                <a:solidFill>
                  <a:srgbClr val="000000"/>
                </a:solidFill>
                <a:latin typeface="Inter" panose="00000700000000000000" pitchFamily="2" charset="0"/>
              </a:rPr>
              <a:t> For Generics</a:t>
            </a:r>
          </a:p>
        </p:txBody>
      </p:sp>
      <p:pic>
        <p:nvPicPr>
          <p:cNvPr id="7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2058650" y="7530465"/>
            <a:ext cx="571500" cy="314325"/>
          </a:xfrm>
          <a:prstGeom prst="rect">
            <a:avLst/>
          </a:prstGeom>
        </p:spPr>
      </p:pic>
      <p:pic>
        <p:nvPicPr>
          <p:cNvPr id="7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7315200" y="4295775"/>
            <a:ext cx="10058400" cy="1695450"/>
          </a:xfrm>
          <a:prstGeom prst="rect">
            <a:avLst/>
          </a:prstGeom>
        </p:spPr>
      </p:pic>
      <p:pic>
        <p:nvPicPr>
          <p:cNvPr id="774"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extLst>
              <a:ext uri="{1EE653C0-F15D-4039-ABC6-EC0305E97D83}">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10500" y="4933950"/>
            <a:ext cx="419100" cy="419100"/>
          </a:xfrm>
          <a:prstGeom prst="rect">
            <a:avLst/>
          </a:prstGeom>
        </p:spPr>
      </p:pic>
      <p:sp>
        <p:nvSpPr>
          <p:cNvPr id="776" name="Primary Heading-2">
            <a:extLst>
              <a:ext uri="{FF2B5EF4-FFF2-40B4-BE49-F238E27FC236}">
                <a16:creationId xmlns:a16="http://schemas.microsoft.com/office/drawing/2014/main" id="{111B4A49-B930-4A89-A1CD-6CA2B3D95AED}"/>
              </a:ext>
            </a:extLst>
          </p:cNvPr>
          <p:cNvSpPr txBox="1"/>
          <p:nvPr/>
        </p:nvSpPr>
        <p:spPr>
          <a:xfrm>
            <a:off x="8420100" y="4981194"/>
            <a:ext cx="84915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2003 </a:t>
            </a:r>
            <a:r>
              <a:rPr lang="en-US" sz="1800" b="1" spc="-36" dirty="0">
                <a:solidFill>
                  <a:srgbClr val="FFFFFF"/>
                </a:solidFill>
                <a:latin typeface="Inter" panose="00000700000000000000" pitchFamily="2" charset="0"/>
              </a:rPr>
              <a:t>Doha Declaration</a:t>
            </a:r>
            <a:r>
              <a:rPr lang="en-US" sz="1800" spc="-36" dirty="0">
                <a:solidFill>
                  <a:srgbClr val="FFFFFF"/>
                </a:solidFill>
                <a:latin typeface="Inter" panose="00000700000000000000" pitchFamily="2" charset="0"/>
              </a:rPr>
              <a:t> Supports Compulsory Licensing For Public Health</a:t>
            </a:r>
          </a:p>
        </p:txBody>
      </p:sp>
      <p:pic>
        <p:nvPicPr>
          <p:cNvPr id="7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blip>
          <a:stretch/>
        </p:blipFill>
        <p:spPr>
          <a:xfrm>
            <a:off x="12058650" y="5838825"/>
            <a:ext cx="571500" cy="314325"/>
          </a:xfrm>
          <a:prstGeom prst="rect">
            <a:avLst/>
          </a:prstGeom>
        </p:spPr>
      </p:pic>
      <p:pic>
        <p:nvPicPr>
          <p:cNvPr id="7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7315200" y="2604135"/>
            <a:ext cx="10058400" cy="1695450"/>
          </a:xfrm>
          <a:prstGeom prst="rect">
            <a:avLst/>
          </a:prstGeom>
        </p:spPr>
      </p:pic>
      <p:pic>
        <p:nvPicPr>
          <p:cNvPr id="779"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4">
            <a:alphaModFix/>
            <a:extLst>
              <a:ext uri="{6E23CC7C-2449-4FAA-9352-29602A91FF3E}">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10500" y="3242310"/>
            <a:ext cx="419100" cy="419100"/>
          </a:xfrm>
          <a:prstGeom prst="rect">
            <a:avLst/>
          </a:prstGeom>
        </p:spPr>
      </p:pic>
      <p:sp>
        <p:nvSpPr>
          <p:cNvPr id="781" name="Primary Heading-1">
            <a:extLst>
              <a:ext uri="{FF2B5EF4-FFF2-40B4-BE49-F238E27FC236}">
                <a16:creationId xmlns:a16="http://schemas.microsoft.com/office/drawing/2014/main" id="{111B4A49-B930-4A89-A1CD-6CA2B3D95AED}"/>
              </a:ext>
            </a:extLst>
          </p:cNvPr>
          <p:cNvSpPr txBox="1"/>
          <p:nvPr/>
        </p:nvSpPr>
        <p:spPr>
          <a:xfrm>
            <a:off x="8420100" y="3289554"/>
            <a:ext cx="84915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Intellectual Property Restrictions Limit Generic Production And Competition</a:t>
            </a:r>
          </a:p>
        </p:txBody>
      </p:sp>
      <p:pic>
        <p:nvPicPr>
          <p:cNvPr id="78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5">
            <a:alphaModFix/>
          </a:blip>
          <a:stretch/>
        </p:blipFill>
        <p:spPr>
          <a:xfrm>
            <a:off x="12058650" y="4147185"/>
            <a:ext cx="571500" cy="314325"/>
          </a:xfrm>
          <a:prstGeom prst="rect">
            <a:avLst/>
          </a:prstGeom>
        </p:spPr>
      </p:pic>
      <p:pic>
        <p:nvPicPr>
          <p:cNvPr id="7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
            <a:alphaModFix/>
          </a:blip>
          <a:stretch/>
        </p:blipFill>
        <p:spPr>
          <a:xfrm>
            <a:off x="7315200" y="912495"/>
            <a:ext cx="10058400" cy="1695450"/>
          </a:xfrm>
          <a:prstGeom prst="rect">
            <a:avLst/>
          </a:prstGeom>
        </p:spPr>
      </p:pic>
      <p:pic>
        <p:nvPicPr>
          <p:cNvPr id="784"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17">
            <a:alphaModFix/>
          </a:blip>
          <a:stretch/>
        </p:blipFill>
        <p:spPr>
          <a:xfrm>
            <a:off x="7810500" y="1550670"/>
            <a:ext cx="419100" cy="419100"/>
          </a:xfrm>
          <a:prstGeom prst="rect">
            <a:avLst/>
          </a:prstGeom>
        </p:spPr>
      </p:pic>
      <p:sp>
        <p:nvSpPr>
          <p:cNvPr id="786" name="Primary Heading-0">
            <a:extLst>
              <a:ext uri="{FF2B5EF4-FFF2-40B4-BE49-F238E27FC236}">
                <a16:creationId xmlns:a16="http://schemas.microsoft.com/office/drawing/2014/main" id="{111B4A49-B930-4A89-A1CD-6CA2B3D95AED}"/>
              </a:ext>
            </a:extLst>
          </p:cNvPr>
          <p:cNvSpPr txBox="1"/>
          <p:nvPr/>
        </p:nvSpPr>
        <p:spPr>
          <a:xfrm>
            <a:off x="8420100" y="1597914"/>
            <a:ext cx="84915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High </a:t>
            </a:r>
            <a:r>
              <a:rPr lang="en-US" sz="1800" b="1" spc="-36" dirty="0">
                <a:solidFill>
                  <a:srgbClr val="FFFFFF"/>
                </a:solidFill>
                <a:latin typeface="Inter" panose="00000700000000000000" pitchFamily="2" charset="0"/>
              </a:rPr>
              <a:t>drug Prices</a:t>
            </a:r>
            <a:r>
              <a:rPr lang="en-US" sz="1800" spc="-36" dirty="0">
                <a:solidFill>
                  <a:srgbClr val="FFFFFF"/>
                </a:solidFill>
                <a:latin typeface="Inter" panose="00000700000000000000" pitchFamily="2" charset="0"/>
              </a:rPr>
              <a:t> Block Patient Access To Essential Chemotherapy</a:t>
            </a:r>
          </a:p>
        </p:txBody>
      </p:sp>
      <p:pic>
        <p:nvPicPr>
          <p:cNvPr id="7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
            <a:alphaModFix/>
          </a:blip>
          <a:stretch/>
        </p:blipFill>
        <p:spPr>
          <a:xfrm>
            <a:off x="12058650" y="2455545"/>
            <a:ext cx="571500" cy="314325"/>
          </a:xfrm>
          <a:prstGeom prst="rect">
            <a:avLst/>
          </a:prstGeom>
        </p:spPr>
      </p:pic>
      <p:sp>
        <p:nvSpPr>
          <p:cNvPr id="788" name="Title 3">
            <a:extLst>
              <a:ext uri="{FF2B5EF4-FFF2-40B4-BE49-F238E27FC236}">
                <a16:creationId xmlns:a16="http://schemas.microsoft.com/office/drawing/2014/main" id="{111B4A49-B930-4A89-A1CD-6CA2B3D95AED}"/>
              </a:ext>
            </a:extLst>
          </p:cNvPr>
          <p:cNvSpPr txBox="1"/>
          <p:nvPr/>
        </p:nvSpPr>
        <p:spPr>
          <a:xfrm>
            <a:off x="952500" y="876300"/>
            <a:ext cx="4491038" cy="4095750"/>
          </a:xfrm>
          <a:prstGeom prst="rect">
            <a:avLst/>
          </a:prstGeom>
          <a:noFill/>
        </p:spPr>
        <p:txBody>
          <a:bodyPr vertOverflow="clip" horzOverflow="clip" wrap="square" lIns="0" tIns="0" rIns="0" bIns="0" rtlCol="0" anchor="t">
            <a:spAutoFit/>
          </a:bodyPr>
          <a:lstStyle/>
          <a:p>
            <a:pPr algn="l">
              <a:lnSpc>
                <a:spcPts val="5376"/>
              </a:lnSpc>
            </a:pPr>
            <a:r>
              <a:rPr lang="en-US" sz="4200" spc="-105" dirty="0">
                <a:solidFill>
                  <a:srgbClr val="FFFFFF">
                    <a:alpha val="100000"/>
                  </a:srgbClr>
                </a:solidFill>
                <a:latin typeface="Inter" panose="00000700000000000000" pitchFamily="2" charset="0"/>
              </a:rPr>
              <a:t>Chemotherapy Access &amp; Intellectual Property / الوصول إلى العلاج الكيميائي والملكية الفكرية</a:t>
            </a:r>
          </a:p>
        </p:txBody>
      </p:sp>
      <p:sp>
        <p:nvSpPr>
          <p:cNvPr id="790" name="SubTitle">
            <a:extLst>
              <a:ext uri="{FF2B5EF4-FFF2-40B4-BE49-F238E27FC236}">
                <a16:creationId xmlns:a16="http://schemas.microsoft.com/office/drawing/2014/main" id="{111B4A49-B930-4A89-A1CD-6CA2B3D95AED}"/>
              </a:ext>
            </a:extLst>
          </p:cNvPr>
          <p:cNvSpPr txBox="1"/>
          <p:nvPr/>
        </p:nvSpPr>
        <p:spPr>
          <a:xfrm>
            <a:off x="952500" y="5143500"/>
            <a:ext cx="4491038" cy="6381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Barriers to affordable chemo in LMICs and the role of Doha Declaration (2003)</a:t>
            </a:r>
          </a:p>
        </p:txBody>
      </p:sp>
    </p:spTree>
    <p:extLst>
      <p:ext uri="{BB962C8B-B14F-4D97-AF65-F5344CB8AC3E}">
        <p14:creationId xmlns:p14="http://schemas.microsoft.com/office/powerpoint/2010/main" val="36480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304800" y="0"/>
            <a:ext cx="18288000" cy="10287000"/>
          </a:xfrm>
          <a:prstGeom prst="rect">
            <a:avLst/>
          </a:prstGeom>
        </p:spPr>
      </p:pic>
      <p:pic>
        <p:nvPicPr>
          <p:cNvPr id="7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30400" y="0"/>
            <a:ext cx="3657600" cy="914400"/>
          </a:xfrm>
          <a:prstGeom prst="rect">
            <a:avLst/>
          </a:prstGeom>
        </p:spPr>
      </p:pic>
      <p:sp>
        <p:nvSpPr>
          <p:cNvPr id="796" name="Primary Heading-0">
            <a:extLst>
              <a:ext uri="{FF2B5EF4-FFF2-40B4-BE49-F238E27FC236}">
                <a16:creationId xmlns:a16="http://schemas.microsoft.com/office/drawing/2014/main" id="{111B4A49-B930-4A89-A1CD-6CA2B3D95AED}"/>
              </a:ext>
            </a:extLst>
          </p:cNvPr>
          <p:cNvSpPr txBox="1"/>
          <p:nvPr/>
        </p:nvSpPr>
        <p:spPr>
          <a:xfrm>
            <a:off x="1204437" y="5148262"/>
            <a:ext cx="2900362" cy="1667123"/>
          </a:xfrm>
          <a:prstGeom prst="rect">
            <a:avLst/>
          </a:prstGeom>
          <a:noFill/>
        </p:spPr>
        <p:txBody>
          <a:bodyPr vertOverflow="clip" horzOverflow="clip" wrap="square" lIns="0" tIns="0" rIns="0" bIns="0" rtlCol="0" anchor="t">
            <a:spAutoFit/>
          </a:bodyPr>
          <a:lstStyle/>
          <a:p>
            <a:pPr algn="l">
              <a:lnSpc>
                <a:spcPts val="2556"/>
              </a:lnSpc>
            </a:pPr>
            <a:r>
              <a:rPr lang="en-US" sz="2400" b="1" spc="-36" dirty="0">
                <a:solidFill>
                  <a:srgbClr val="161723">
                    <a:alpha val="100000"/>
                  </a:srgbClr>
                </a:solidFill>
                <a:latin typeface="Inter" panose="00000700000000000000" pitchFamily="2" charset="0"/>
              </a:rPr>
              <a:t>Availability gap</a:t>
            </a:r>
            <a:r>
              <a:rPr lang="en-US" sz="2400" spc="-36" dirty="0">
                <a:solidFill>
                  <a:srgbClr val="161723"/>
                </a:solidFill>
                <a:latin typeface="Inter" panose="00000700000000000000" pitchFamily="2" charset="0"/>
              </a:rPr>
              <a:t>: HICs ~1 machine per 250,000 people vs many LMICs 1 per 5–20 million</a:t>
            </a:r>
          </a:p>
        </p:txBody>
      </p:sp>
      <p:sp>
        <p:nvSpPr>
          <p:cNvPr id="798" name="Primary Heading-1">
            <a:extLst>
              <a:ext uri="{FF2B5EF4-FFF2-40B4-BE49-F238E27FC236}">
                <a16:creationId xmlns:a16="http://schemas.microsoft.com/office/drawing/2014/main" id="{111B4A49-B930-4A89-A1CD-6CA2B3D95AED}"/>
              </a:ext>
            </a:extLst>
          </p:cNvPr>
          <p:cNvSpPr txBox="1"/>
          <p:nvPr/>
        </p:nvSpPr>
        <p:spPr>
          <a:xfrm>
            <a:off x="4312920" y="5148262"/>
            <a:ext cx="2900362" cy="1336328"/>
          </a:xfrm>
          <a:prstGeom prst="rect">
            <a:avLst/>
          </a:prstGeom>
          <a:noFill/>
        </p:spPr>
        <p:txBody>
          <a:bodyPr vertOverflow="clip" horzOverflow="clip" wrap="square" lIns="0" tIns="0" rIns="0" bIns="0" rtlCol="0" anchor="t">
            <a:spAutoFit/>
          </a:bodyPr>
          <a:lstStyle/>
          <a:p>
            <a:pPr algn="l">
              <a:lnSpc>
                <a:spcPts val="2556"/>
              </a:lnSpc>
            </a:pPr>
            <a:r>
              <a:rPr lang="en-US" sz="2800" b="1" spc="-36" dirty="0">
                <a:solidFill>
                  <a:srgbClr val="161723">
                    <a:alpha val="100000"/>
                  </a:srgbClr>
                </a:solidFill>
                <a:latin typeface="Inter" panose="00000700000000000000" pitchFamily="2" charset="0"/>
              </a:rPr>
              <a:t>Zero access</a:t>
            </a:r>
            <a:r>
              <a:rPr lang="en-US" sz="2800" spc="-36" dirty="0">
                <a:solidFill>
                  <a:srgbClr val="161723"/>
                </a:solidFill>
                <a:latin typeface="Inter" panose="00000700000000000000" pitchFamily="2" charset="0"/>
              </a:rPr>
              <a:t>: 36 countries have no radiotherapy unit</a:t>
            </a:r>
          </a:p>
        </p:txBody>
      </p:sp>
      <p:sp>
        <p:nvSpPr>
          <p:cNvPr id="800" name="Primary Heading-2">
            <a:extLst>
              <a:ext uri="{FF2B5EF4-FFF2-40B4-BE49-F238E27FC236}">
                <a16:creationId xmlns:a16="http://schemas.microsoft.com/office/drawing/2014/main" id="{111B4A49-B930-4A89-A1CD-6CA2B3D95AED}"/>
              </a:ext>
            </a:extLst>
          </p:cNvPr>
          <p:cNvSpPr txBox="1"/>
          <p:nvPr/>
        </p:nvSpPr>
        <p:spPr>
          <a:xfrm>
            <a:off x="7711440" y="5148262"/>
            <a:ext cx="2900362" cy="1667123"/>
          </a:xfrm>
          <a:prstGeom prst="rect">
            <a:avLst/>
          </a:prstGeom>
          <a:noFill/>
        </p:spPr>
        <p:txBody>
          <a:bodyPr vertOverflow="clip" horzOverflow="clip" wrap="square" lIns="0" tIns="0" rIns="0" bIns="0" rtlCol="0" anchor="t">
            <a:spAutoFit/>
          </a:bodyPr>
          <a:lstStyle/>
          <a:p>
            <a:pPr algn="l">
              <a:lnSpc>
                <a:spcPts val="2556"/>
              </a:lnSpc>
            </a:pPr>
            <a:r>
              <a:rPr lang="en-US" sz="2400" b="1" spc="-36" dirty="0">
                <a:solidFill>
                  <a:srgbClr val="161723">
                    <a:alpha val="100000"/>
                  </a:srgbClr>
                </a:solidFill>
                <a:latin typeface="Inter" panose="00000700000000000000" pitchFamily="2" charset="0"/>
              </a:rPr>
              <a:t>Investment needs</a:t>
            </a:r>
            <a:r>
              <a:rPr lang="en-US" sz="2400" spc="-36" dirty="0">
                <a:solidFill>
                  <a:srgbClr val="161723"/>
                </a:solidFill>
                <a:latin typeface="Inter" panose="00000700000000000000" pitchFamily="2" charset="0"/>
              </a:rPr>
              <a:t>: equipment, maintenance, and trained staff are critical</a:t>
            </a:r>
          </a:p>
        </p:txBody>
      </p:sp>
      <p:sp>
        <p:nvSpPr>
          <p:cNvPr id="802" name="Primary Heading-3">
            <a:extLst>
              <a:ext uri="{FF2B5EF4-FFF2-40B4-BE49-F238E27FC236}">
                <a16:creationId xmlns:a16="http://schemas.microsoft.com/office/drawing/2014/main" id="{111B4A49-B930-4A89-A1CD-6CA2B3D95AED}"/>
              </a:ext>
            </a:extLst>
          </p:cNvPr>
          <p:cNvSpPr txBox="1"/>
          <p:nvPr/>
        </p:nvSpPr>
        <p:spPr>
          <a:xfrm>
            <a:off x="11109960" y="5148262"/>
            <a:ext cx="2900362" cy="2286000"/>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Technology trade‑off</a:t>
            </a:r>
            <a:r>
              <a:rPr lang="en-US" sz="1800" spc="-36" dirty="0">
                <a:solidFill>
                  <a:srgbClr val="161723"/>
                </a:solidFill>
                <a:latin typeface="Inter" panose="00000700000000000000" pitchFamily="2" charset="0"/>
              </a:rPr>
              <a:t>: choose between </a:t>
            </a:r>
            <a:r>
              <a:rPr lang="en-US" sz="1800" b="1" spc="-36" dirty="0">
                <a:solidFill>
                  <a:srgbClr val="161723"/>
                </a:solidFill>
                <a:latin typeface="Inter" panose="00000700000000000000" pitchFamily="2" charset="0"/>
              </a:rPr>
              <a:t>cobalt</a:t>
            </a:r>
            <a:r>
              <a:rPr lang="en-US" sz="1800" spc="-36" dirty="0">
                <a:solidFill>
                  <a:srgbClr val="161723"/>
                </a:solidFill>
                <a:latin typeface="Inter" panose="00000700000000000000" pitchFamily="2" charset="0"/>
              </a:rPr>
              <a:t> (lower cost, simpler maintenance) and </a:t>
            </a:r>
            <a:r>
              <a:rPr lang="en-US" sz="1800" b="1" spc="-36" dirty="0">
                <a:solidFill>
                  <a:srgbClr val="161723"/>
                </a:solidFill>
                <a:latin typeface="Inter" panose="00000700000000000000" pitchFamily="2" charset="0"/>
              </a:rPr>
              <a:t>linear accelerator</a:t>
            </a:r>
            <a:r>
              <a:rPr lang="en-US" sz="1800" spc="-36" dirty="0">
                <a:solidFill>
                  <a:srgbClr val="161723"/>
                </a:solidFill>
                <a:latin typeface="Inter" panose="00000700000000000000" pitchFamily="2" charset="0"/>
              </a:rPr>
              <a:t> (higher precision, higher maintenance)</a:t>
            </a:r>
          </a:p>
        </p:txBody>
      </p:sp>
      <p:sp>
        <p:nvSpPr>
          <p:cNvPr id="804" name="Primary Heading-4">
            <a:extLst>
              <a:ext uri="{FF2B5EF4-FFF2-40B4-BE49-F238E27FC236}">
                <a16:creationId xmlns:a16="http://schemas.microsoft.com/office/drawing/2014/main" id="{111B4A49-B930-4A89-A1CD-6CA2B3D95AED}"/>
              </a:ext>
            </a:extLst>
          </p:cNvPr>
          <p:cNvSpPr txBox="1"/>
          <p:nvPr/>
        </p:nvSpPr>
        <p:spPr>
          <a:xfrm>
            <a:off x="14508480" y="5148262"/>
            <a:ext cx="2900362" cy="1667123"/>
          </a:xfrm>
          <a:prstGeom prst="rect">
            <a:avLst/>
          </a:prstGeom>
          <a:noFill/>
        </p:spPr>
        <p:txBody>
          <a:bodyPr vertOverflow="clip" horzOverflow="clip" wrap="square" lIns="0" tIns="0" rIns="0" bIns="0" rtlCol="0" anchor="t">
            <a:spAutoFit/>
          </a:bodyPr>
          <a:lstStyle/>
          <a:p>
            <a:pPr algn="l">
              <a:lnSpc>
                <a:spcPts val="2556"/>
              </a:lnSpc>
            </a:pPr>
            <a:r>
              <a:rPr lang="en-US" sz="2400" spc="-36" dirty="0">
                <a:solidFill>
                  <a:srgbClr val="161723">
                    <a:alpha val="100000"/>
                  </a:srgbClr>
                </a:solidFill>
                <a:latin typeface="Inter" panose="00000700000000000000" pitchFamily="2" charset="0"/>
              </a:rPr>
              <a:t>Implication: targeted investments and maintenance plans must match country capacity</a:t>
            </a:r>
          </a:p>
        </p:txBody>
      </p:sp>
      <p:sp>
        <p:nvSpPr>
          <p:cNvPr id="806" name="Title 3">
            <a:extLst>
              <a:ext uri="{FF2B5EF4-FFF2-40B4-BE49-F238E27FC236}">
                <a16:creationId xmlns:a16="http://schemas.microsoft.com/office/drawing/2014/main" id="{111B4A49-B930-4A89-A1CD-6CA2B3D95AED}"/>
              </a:ext>
            </a:extLst>
          </p:cNvPr>
          <p:cNvSpPr txBox="1"/>
          <p:nvPr/>
        </p:nvSpPr>
        <p:spPr>
          <a:xfrm>
            <a:off x="914400" y="886873"/>
            <a:ext cx="12682538" cy="1384995"/>
          </a:xfrm>
          <a:prstGeom prst="rect">
            <a:avLst/>
          </a:prstGeom>
          <a:noFill/>
        </p:spPr>
        <p:txBody>
          <a:bodyPr vertOverflow="clip" horzOverflow="clip" wrap="square" lIns="0" tIns="0" rIns="0" bIns="0" rtlCol="0" anchor="t">
            <a:spAutoFit/>
          </a:bodyPr>
          <a:lstStyle/>
          <a:p>
            <a:pPr algn="ctr">
              <a:lnSpc>
                <a:spcPts val="5376"/>
              </a:lnSpc>
            </a:pPr>
            <a:r>
              <a:rPr lang="en-US" sz="4800" b="1" spc="-105" dirty="0">
                <a:solidFill>
                  <a:schemeClr val="accent1"/>
                </a:solidFill>
                <a:latin typeface="Inter" panose="00000700000000000000" pitchFamily="2" charset="0"/>
              </a:rPr>
              <a:t>Radiotherapy Capacity Disparities </a:t>
            </a:r>
          </a:p>
          <a:p>
            <a:pPr algn="ctr">
              <a:lnSpc>
                <a:spcPts val="5376"/>
              </a:lnSpc>
            </a:pPr>
            <a:r>
              <a:rPr lang="en-US" sz="4800" b="1" spc="-105" dirty="0">
                <a:solidFill>
                  <a:schemeClr val="accent1"/>
                </a:solidFill>
                <a:latin typeface="Inter" panose="00000700000000000000" pitchFamily="2" charset="0"/>
              </a:rPr>
              <a:t> </a:t>
            </a:r>
            <a:r>
              <a:rPr lang="en-US" sz="4800" b="1" spc="-105" dirty="0" err="1">
                <a:solidFill>
                  <a:schemeClr val="accent1"/>
                </a:solidFill>
                <a:latin typeface="Inter" panose="00000700000000000000" pitchFamily="2" charset="0"/>
              </a:rPr>
              <a:t>القدرة</a:t>
            </a:r>
            <a:r>
              <a:rPr lang="en-US" sz="4800" b="1" spc="-105" dirty="0">
                <a:solidFill>
                  <a:schemeClr val="accent1"/>
                </a:solidFill>
                <a:latin typeface="Inter" panose="00000700000000000000" pitchFamily="2" charset="0"/>
              </a:rPr>
              <a:t> </a:t>
            </a:r>
            <a:r>
              <a:rPr lang="en-US" sz="4800" b="1" spc="-105" dirty="0" err="1">
                <a:solidFill>
                  <a:schemeClr val="accent1"/>
                </a:solidFill>
                <a:latin typeface="Inter" panose="00000700000000000000" pitchFamily="2" charset="0"/>
              </a:rPr>
              <a:t>على</a:t>
            </a:r>
            <a:r>
              <a:rPr lang="en-US" sz="4800" b="1" spc="-105" dirty="0">
                <a:solidFill>
                  <a:schemeClr val="accent1"/>
                </a:solidFill>
                <a:latin typeface="Inter" panose="00000700000000000000" pitchFamily="2" charset="0"/>
              </a:rPr>
              <a:t> </a:t>
            </a:r>
            <a:r>
              <a:rPr lang="en-US" sz="4800" b="1" spc="-105" dirty="0" err="1">
                <a:solidFill>
                  <a:schemeClr val="accent1"/>
                </a:solidFill>
                <a:latin typeface="Inter" panose="00000700000000000000" pitchFamily="2" charset="0"/>
              </a:rPr>
              <a:t>توفير</a:t>
            </a:r>
            <a:r>
              <a:rPr lang="en-US" sz="4800" b="1" spc="-105" dirty="0">
                <a:solidFill>
                  <a:schemeClr val="accent1"/>
                </a:solidFill>
                <a:latin typeface="Inter" panose="00000700000000000000" pitchFamily="2" charset="0"/>
              </a:rPr>
              <a:t> </a:t>
            </a:r>
            <a:r>
              <a:rPr lang="en-US" sz="4800" b="1" spc="-105" dirty="0" err="1">
                <a:solidFill>
                  <a:schemeClr val="accent1"/>
                </a:solidFill>
                <a:latin typeface="Inter" panose="00000700000000000000" pitchFamily="2" charset="0"/>
              </a:rPr>
              <a:t>العلاج</a:t>
            </a:r>
            <a:r>
              <a:rPr lang="en-US" sz="4800" b="1" spc="-105" dirty="0">
                <a:solidFill>
                  <a:schemeClr val="accent1"/>
                </a:solidFill>
                <a:latin typeface="Inter" panose="00000700000000000000" pitchFamily="2" charset="0"/>
              </a:rPr>
              <a:t> </a:t>
            </a:r>
            <a:r>
              <a:rPr lang="en-US" sz="4800" b="1" spc="-105" dirty="0" err="1">
                <a:solidFill>
                  <a:schemeClr val="accent1"/>
                </a:solidFill>
                <a:latin typeface="Inter" panose="00000700000000000000" pitchFamily="2" charset="0"/>
              </a:rPr>
              <a:t>الإشعاعي</a:t>
            </a:r>
            <a:endParaRPr lang="en-US" sz="4800" b="1" spc="-105" dirty="0">
              <a:solidFill>
                <a:schemeClr val="accent1"/>
              </a:solidFill>
              <a:latin typeface="Inter" panose="00000700000000000000" pitchFamily="2" charset="0"/>
            </a:endParaRPr>
          </a:p>
        </p:txBody>
      </p:sp>
      <p:sp>
        <p:nvSpPr>
          <p:cNvPr id="808" name="SubTitle">
            <a:extLst>
              <a:ext uri="{FF2B5EF4-FFF2-40B4-BE49-F238E27FC236}">
                <a16:creationId xmlns:a16="http://schemas.microsoft.com/office/drawing/2014/main" id="{111B4A49-B930-4A89-A1CD-6CA2B3D95AED}"/>
              </a:ext>
            </a:extLst>
          </p:cNvPr>
          <p:cNvSpPr txBox="1"/>
          <p:nvPr/>
        </p:nvSpPr>
        <p:spPr>
          <a:xfrm>
            <a:off x="914400" y="2362200"/>
            <a:ext cx="12682538" cy="1336328"/>
          </a:xfrm>
          <a:prstGeom prst="rect">
            <a:avLst/>
          </a:prstGeom>
          <a:noFill/>
        </p:spPr>
        <p:txBody>
          <a:bodyPr vertOverflow="clip" horzOverflow="clip" wrap="square" lIns="0" tIns="0" rIns="0" bIns="0" rtlCol="0" anchor="t">
            <a:spAutoFit/>
          </a:bodyPr>
          <a:lstStyle/>
          <a:p>
            <a:pPr algn="l">
              <a:lnSpc>
                <a:spcPts val="2556"/>
              </a:lnSpc>
            </a:pPr>
            <a:endParaRPr lang="en-US" sz="1800" spc="-36" dirty="0">
              <a:solidFill>
                <a:srgbClr val="6E6E74">
                  <a:alpha val="100000"/>
                </a:srgbClr>
              </a:solidFill>
              <a:latin typeface="Inter" panose="00000700000000000000" pitchFamily="2" charset="0"/>
            </a:endParaRPr>
          </a:p>
          <a:p>
            <a:pPr algn="l">
              <a:lnSpc>
                <a:spcPts val="2556"/>
              </a:lnSpc>
            </a:pPr>
            <a:endParaRPr lang="en-US" spc="-36" dirty="0">
              <a:solidFill>
                <a:srgbClr val="6E6E74">
                  <a:alpha val="100000"/>
                </a:srgbClr>
              </a:solidFill>
              <a:latin typeface="Inter" panose="00000700000000000000" pitchFamily="2" charset="0"/>
            </a:endParaRPr>
          </a:p>
          <a:p>
            <a:pPr algn="l">
              <a:lnSpc>
                <a:spcPts val="2556"/>
              </a:lnSpc>
            </a:pPr>
            <a:r>
              <a:rPr lang="en-US" sz="2800" spc="-36" dirty="0">
                <a:solidFill>
                  <a:srgbClr val="6E6E74">
                    <a:alpha val="100000"/>
                  </a:srgbClr>
                </a:solidFill>
                <a:latin typeface="Inter" panose="00000700000000000000" pitchFamily="2" charset="0"/>
              </a:rPr>
              <a:t>Machine access: 1 per 250,000 in HICs vs 1 per 5–20 million in many LMICs; 36 countries have none</a:t>
            </a:r>
          </a:p>
        </p:txBody>
      </p:sp>
    </p:spTree>
    <p:extLst>
      <p:ext uri="{BB962C8B-B14F-4D97-AF65-F5344CB8AC3E}">
        <p14:creationId xmlns:p14="http://schemas.microsoft.com/office/powerpoint/2010/main" val="364804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8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30400" y="0"/>
            <a:ext cx="3657600" cy="914400"/>
          </a:xfrm>
          <a:prstGeom prst="rect">
            <a:avLst/>
          </a:prstGeom>
        </p:spPr>
      </p:pic>
      <p:pic>
        <p:nvPicPr>
          <p:cNvPr id="8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3505200"/>
            <a:ext cx="3943350" cy="2819400"/>
          </a:xfrm>
          <a:prstGeom prst="rect">
            <a:avLst/>
          </a:prstGeom>
        </p:spPr>
      </p:pic>
      <p:sp>
        <p:nvSpPr>
          <p:cNvPr id="816" name="Primary Heading-0">
            <a:extLst>
              <a:ext uri="{FF2B5EF4-FFF2-40B4-BE49-F238E27FC236}">
                <a16:creationId xmlns:a16="http://schemas.microsoft.com/office/drawing/2014/main" id="{111B4A49-B930-4A89-A1CD-6CA2B3D95AED}"/>
              </a:ext>
            </a:extLst>
          </p:cNvPr>
          <p:cNvSpPr txBox="1"/>
          <p:nvPr/>
        </p:nvSpPr>
        <p:spPr>
          <a:xfrm>
            <a:off x="1219200" y="4200525"/>
            <a:ext cx="3367088" cy="130492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Technology gaps</a:t>
            </a:r>
            <a:r>
              <a:rPr lang="en-US" sz="1800" spc="-36" dirty="0">
                <a:solidFill>
                  <a:srgbClr val="161723"/>
                </a:solidFill>
                <a:latin typeface="Inter" panose="00000700000000000000" pitchFamily="2" charset="0"/>
              </a:rPr>
              <a:t>: limited access to advanced equipment and minimally invasive platforms</a:t>
            </a:r>
          </a:p>
        </p:txBody>
      </p:sp>
      <p:pic>
        <p:nvPicPr>
          <p:cNvPr id="8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5086350" y="3505200"/>
            <a:ext cx="3943350" cy="2819400"/>
          </a:xfrm>
          <a:prstGeom prst="rect">
            <a:avLst/>
          </a:prstGeom>
        </p:spPr>
      </p:pic>
      <p:sp>
        <p:nvSpPr>
          <p:cNvPr id="820" name="Primary Heading-1">
            <a:extLst>
              <a:ext uri="{FF2B5EF4-FFF2-40B4-BE49-F238E27FC236}">
                <a16:creationId xmlns:a16="http://schemas.microsoft.com/office/drawing/2014/main" id="{111B4A49-B930-4A89-A1CD-6CA2B3D95AED}"/>
              </a:ext>
            </a:extLst>
          </p:cNvPr>
          <p:cNvSpPr txBox="1"/>
          <p:nvPr/>
        </p:nvSpPr>
        <p:spPr>
          <a:xfrm>
            <a:off x="5391150" y="4200525"/>
            <a:ext cx="3367088" cy="130492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Training shortages</a:t>
            </a:r>
            <a:r>
              <a:rPr lang="en-US" sz="1800" spc="-36" dirty="0">
                <a:solidFill>
                  <a:srgbClr val="161723"/>
                </a:solidFill>
                <a:latin typeface="Inter" panose="00000700000000000000" pitchFamily="2" charset="0"/>
              </a:rPr>
              <a:t>: few specialized fellowships, scarce mentorship and hands‑on courses</a:t>
            </a:r>
          </a:p>
        </p:txBody>
      </p:sp>
      <p:pic>
        <p:nvPicPr>
          <p:cNvPr id="82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258300" y="3505200"/>
            <a:ext cx="3943350" cy="2819400"/>
          </a:xfrm>
          <a:prstGeom prst="rect">
            <a:avLst/>
          </a:prstGeom>
        </p:spPr>
      </p:pic>
      <p:sp>
        <p:nvSpPr>
          <p:cNvPr id="824" name="Primary Heading-2">
            <a:extLst>
              <a:ext uri="{FF2B5EF4-FFF2-40B4-BE49-F238E27FC236}">
                <a16:creationId xmlns:a16="http://schemas.microsoft.com/office/drawing/2014/main" id="{111B4A49-B930-4A89-A1CD-6CA2B3D95AED}"/>
              </a:ext>
            </a:extLst>
          </p:cNvPr>
          <p:cNvSpPr txBox="1"/>
          <p:nvPr/>
        </p:nvSpPr>
        <p:spPr>
          <a:xfrm>
            <a:off x="9563100" y="4200525"/>
            <a:ext cx="3367088" cy="130492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Workforce scale</a:t>
            </a:r>
            <a:r>
              <a:rPr lang="en-US" sz="1800" spc="-36" dirty="0">
                <a:solidFill>
                  <a:srgbClr val="161723"/>
                </a:solidFill>
                <a:latin typeface="Inter" panose="00000700000000000000" pitchFamily="2" charset="0"/>
              </a:rPr>
              <a:t>: insufficient surgical workforce; need tailored curricula to expand capacity</a:t>
            </a:r>
          </a:p>
        </p:txBody>
      </p:sp>
      <p:pic>
        <p:nvPicPr>
          <p:cNvPr id="8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3430250" y="3505200"/>
            <a:ext cx="3943350" cy="2819400"/>
          </a:xfrm>
          <a:prstGeom prst="rect">
            <a:avLst/>
          </a:prstGeom>
        </p:spPr>
      </p:pic>
      <p:sp>
        <p:nvSpPr>
          <p:cNvPr id="828" name="Primary Heading-3">
            <a:extLst>
              <a:ext uri="{FF2B5EF4-FFF2-40B4-BE49-F238E27FC236}">
                <a16:creationId xmlns:a16="http://schemas.microsoft.com/office/drawing/2014/main" id="{111B4A49-B930-4A89-A1CD-6CA2B3D95AED}"/>
              </a:ext>
            </a:extLst>
          </p:cNvPr>
          <p:cNvSpPr txBox="1"/>
          <p:nvPr/>
        </p:nvSpPr>
        <p:spPr>
          <a:xfrm>
            <a:off x="13735050" y="4200525"/>
            <a:ext cx="3367088" cy="162877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Resource‑appropriate strategy</a:t>
            </a:r>
            <a:r>
              <a:rPr lang="en-US" sz="1800" spc="-36" dirty="0">
                <a:solidFill>
                  <a:srgbClr val="161723"/>
                </a:solidFill>
                <a:latin typeface="Inter" panose="00000700000000000000" pitchFamily="2" charset="0"/>
              </a:rPr>
              <a:t>: prioritize </a:t>
            </a:r>
            <a:r>
              <a:rPr lang="en-US" sz="1800" b="1" spc="-36" dirty="0">
                <a:solidFill>
                  <a:srgbClr val="161723"/>
                </a:solidFill>
                <a:latin typeface="Inter" panose="00000700000000000000" pitchFamily="2" charset="0"/>
              </a:rPr>
              <a:t>open surgical techniques</a:t>
            </a:r>
            <a:r>
              <a:rPr lang="en-US" sz="1800" spc="-36" dirty="0">
                <a:solidFill>
                  <a:srgbClr val="161723"/>
                </a:solidFill>
                <a:latin typeface="Inter" panose="00000700000000000000" pitchFamily="2" charset="0"/>
              </a:rPr>
              <a:t> then introduce minimally invasive methods progressively</a:t>
            </a:r>
          </a:p>
        </p:txBody>
      </p:sp>
      <p:pic>
        <p:nvPicPr>
          <p:cNvPr id="8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6553200"/>
            <a:ext cx="3943350" cy="2819400"/>
          </a:xfrm>
          <a:prstGeom prst="rect">
            <a:avLst/>
          </a:prstGeom>
        </p:spPr>
      </p:pic>
      <p:sp>
        <p:nvSpPr>
          <p:cNvPr id="832" name="Primary Heading-4">
            <a:extLst>
              <a:ext uri="{FF2B5EF4-FFF2-40B4-BE49-F238E27FC236}">
                <a16:creationId xmlns:a16="http://schemas.microsoft.com/office/drawing/2014/main" id="{111B4A49-B930-4A89-A1CD-6CA2B3D95AED}"/>
              </a:ext>
            </a:extLst>
          </p:cNvPr>
          <p:cNvSpPr txBox="1"/>
          <p:nvPr/>
        </p:nvSpPr>
        <p:spPr>
          <a:xfrm>
            <a:off x="1219200" y="7248525"/>
            <a:ext cx="3367088" cy="130492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Collaborations</a:t>
            </a:r>
            <a:r>
              <a:rPr lang="en-US" sz="1800" spc="-36" dirty="0">
                <a:solidFill>
                  <a:srgbClr val="161723"/>
                </a:solidFill>
                <a:latin typeface="Inter" panose="00000700000000000000" pitchFamily="2" charset="0"/>
              </a:rPr>
              <a:t>: regional partnerships, twinning, and mentorship to transfer skills and protocols</a:t>
            </a:r>
          </a:p>
        </p:txBody>
      </p:sp>
      <p:pic>
        <p:nvPicPr>
          <p:cNvPr id="8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5086350" y="6553200"/>
            <a:ext cx="3943350" cy="2819400"/>
          </a:xfrm>
          <a:prstGeom prst="rect">
            <a:avLst/>
          </a:prstGeom>
        </p:spPr>
      </p:pic>
      <p:sp>
        <p:nvSpPr>
          <p:cNvPr id="836" name="Primary Heading-5">
            <a:extLst>
              <a:ext uri="{FF2B5EF4-FFF2-40B4-BE49-F238E27FC236}">
                <a16:creationId xmlns:a16="http://schemas.microsoft.com/office/drawing/2014/main" id="{111B4A49-B930-4A89-A1CD-6CA2B3D95AED}"/>
              </a:ext>
            </a:extLst>
          </p:cNvPr>
          <p:cNvSpPr txBox="1"/>
          <p:nvPr/>
        </p:nvSpPr>
        <p:spPr>
          <a:xfrm>
            <a:off x="5391150" y="7248525"/>
            <a:ext cx="3367088" cy="162877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Curriculum design</a:t>
            </a:r>
            <a:r>
              <a:rPr lang="en-US" sz="1800" spc="-36" dirty="0">
                <a:solidFill>
                  <a:srgbClr val="161723"/>
                </a:solidFill>
                <a:latin typeface="Inter" panose="00000700000000000000" pitchFamily="2" charset="0"/>
              </a:rPr>
              <a:t>: competency‑based, context‑adapted training with simulation and short‑course upskilling</a:t>
            </a:r>
          </a:p>
        </p:txBody>
      </p:sp>
      <p:pic>
        <p:nvPicPr>
          <p:cNvPr id="8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258300" y="6553200"/>
            <a:ext cx="3943350" cy="2819400"/>
          </a:xfrm>
          <a:prstGeom prst="rect">
            <a:avLst/>
          </a:prstGeom>
        </p:spPr>
      </p:pic>
      <p:sp>
        <p:nvSpPr>
          <p:cNvPr id="840" name="Primary Heading-6">
            <a:extLst>
              <a:ext uri="{FF2B5EF4-FFF2-40B4-BE49-F238E27FC236}">
                <a16:creationId xmlns:a16="http://schemas.microsoft.com/office/drawing/2014/main" id="{111B4A49-B930-4A89-A1CD-6CA2B3D95AED}"/>
              </a:ext>
            </a:extLst>
          </p:cNvPr>
          <p:cNvSpPr txBox="1"/>
          <p:nvPr/>
        </p:nvSpPr>
        <p:spPr>
          <a:xfrm>
            <a:off x="9563100" y="7248525"/>
            <a:ext cx="3367088" cy="130492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Outcomes focus</a:t>
            </a:r>
            <a:r>
              <a:rPr lang="en-US" sz="1800" spc="-36" dirty="0">
                <a:solidFill>
                  <a:srgbClr val="161723"/>
                </a:solidFill>
                <a:latin typeface="Inter" panose="00000700000000000000" pitchFamily="2" charset="0"/>
              </a:rPr>
              <a:t>: monitor surgical outcomes to guide capacity building and improve patient survival</a:t>
            </a:r>
          </a:p>
        </p:txBody>
      </p:sp>
      <p:pic>
        <p:nvPicPr>
          <p:cNvPr id="8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3430250" y="6553200"/>
            <a:ext cx="3943350" cy="2819400"/>
          </a:xfrm>
          <a:prstGeom prst="rect">
            <a:avLst/>
          </a:prstGeom>
        </p:spPr>
      </p:pic>
      <p:sp>
        <p:nvSpPr>
          <p:cNvPr id="844" name="Primary Heading-7">
            <a:extLst>
              <a:ext uri="{FF2B5EF4-FFF2-40B4-BE49-F238E27FC236}">
                <a16:creationId xmlns:a16="http://schemas.microsoft.com/office/drawing/2014/main" id="{111B4A49-B930-4A89-A1CD-6CA2B3D95AED}"/>
              </a:ext>
            </a:extLst>
          </p:cNvPr>
          <p:cNvSpPr txBox="1"/>
          <p:nvPr/>
        </p:nvSpPr>
        <p:spPr>
          <a:xfrm>
            <a:off x="13735050" y="7248525"/>
            <a:ext cx="3367088" cy="1628775"/>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Summary</a:t>
            </a:r>
            <a:r>
              <a:rPr lang="en-US" sz="1800" spc="-36" dirty="0">
                <a:solidFill>
                  <a:srgbClr val="161723"/>
                </a:solidFill>
                <a:latin typeface="Inter" panose="00000700000000000000" pitchFamily="2" charset="0"/>
              </a:rPr>
              <a:t>: leverage existing strengths, build stepwise minimally invasive capacity, scale workforce via tailored curricula and partnerships</a:t>
            </a:r>
          </a:p>
        </p:txBody>
      </p:sp>
      <p:sp>
        <p:nvSpPr>
          <p:cNvPr id="846" name="Title 3">
            <a:extLst>
              <a:ext uri="{FF2B5EF4-FFF2-40B4-BE49-F238E27FC236}">
                <a16:creationId xmlns:a16="http://schemas.microsoft.com/office/drawing/2014/main" id="{111B4A49-B930-4A89-A1CD-6CA2B3D95AED}"/>
              </a:ext>
            </a:extLst>
          </p:cNvPr>
          <p:cNvSpPr txBox="1"/>
          <p:nvPr/>
        </p:nvSpPr>
        <p:spPr>
          <a:xfrm>
            <a:off x="914400" y="1202861"/>
            <a:ext cx="17021176" cy="4757136"/>
          </a:xfrm>
          <a:prstGeom prst="rect">
            <a:avLst/>
          </a:prstGeom>
          <a:noFill/>
        </p:spPr>
        <p:txBody>
          <a:bodyPr vertOverflow="clip" horzOverflow="clip" wrap="square" lIns="0" tIns="0" rIns="0" bIns="0" rtlCol="0" anchor="t">
            <a:spAutoFit/>
          </a:bodyPr>
          <a:lstStyle/>
          <a:p>
            <a:pPr algn="ctr"/>
            <a:r>
              <a:rPr lang="en-US" sz="4400" b="1" spc="-105" dirty="0">
                <a:solidFill>
                  <a:schemeClr val="accent1"/>
                </a:solidFill>
                <a:latin typeface="Inter" panose="00000700000000000000" pitchFamily="2" charset="0"/>
              </a:rPr>
              <a:t>Surgical Oncology : Challenges and Strategies </a:t>
            </a:r>
            <a:r>
              <a:rPr lang="fr-FR" sz="4400" b="1" dirty="0">
                <a:solidFill>
                  <a:schemeClr val="accent1"/>
                </a:solidFill>
              </a:rPr>
              <a:t> </a:t>
            </a:r>
          </a:p>
          <a:p>
            <a:pPr algn="ctr"/>
            <a:r>
              <a:rPr lang="fr-FR" sz="4400" b="1" dirty="0" err="1">
                <a:solidFill>
                  <a:schemeClr val="accent1"/>
                </a:solidFill>
              </a:rPr>
              <a:t>جراحة</a:t>
            </a:r>
            <a:r>
              <a:rPr lang="fr-FR" sz="4400" b="1" dirty="0">
                <a:solidFill>
                  <a:schemeClr val="accent1"/>
                </a:solidFill>
              </a:rPr>
              <a:t> </a:t>
            </a:r>
            <a:r>
              <a:rPr lang="fr-FR" sz="4400" b="1" dirty="0" err="1">
                <a:solidFill>
                  <a:schemeClr val="accent1"/>
                </a:solidFill>
              </a:rPr>
              <a:t>الأورام</a:t>
            </a:r>
            <a:endParaRPr lang="fr-FR" sz="4400" b="1" dirty="0">
              <a:solidFill>
                <a:schemeClr val="accent1"/>
              </a:solidFill>
            </a:endParaRPr>
          </a:p>
          <a:p>
            <a:pPr algn="ctr"/>
            <a:r>
              <a:rPr lang="fr-FR" sz="4400" b="1" dirty="0" err="1">
                <a:solidFill>
                  <a:schemeClr val="accent1"/>
                </a:solidFill>
              </a:rPr>
              <a:t>االتحديات</a:t>
            </a:r>
            <a:r>
              <a:rPr lang="fr-FR" sz="4400" b="1" dirty="0">
                <a:solidFill>
                  <a:schemeClr val="accent1"/>
                </a:solidFill>
              </a:rPr>
              <a:t> </a:t>
            </a:r>
            <a:r>
              <a:rPr lang="fr-FR" sz="4400" b="1" dirty="0" err="1">
                <a:solidFill>
                  <a:schemeClr val="accent1"/>
                </a:solidFill>
              </a:rPr>
              <a:t>والاستراتيجيات</a:t>
            </a:r>
            <a:endParaRPr lang="fr-FR" sz="4400" b="1" dirty="0">
              <a:solidFill>
                <a:schemeClr val="accent1"/>
              </a:solidFill>
            </a:endParaRPr>
          </a:p>
          <a:p>
            <a:pPr>
              <a:lnSpc>
                <a:spcPts val="5376"/>
              </a:lnSpc>
            </a:pPr>
            <a:endParaRPr lang="en-US" sz="4200" spc="-105" dirty="0">
              <a:solidFill>
                <a:srgbClr val="452E5A">
                  <a:alpha val="100000"/>
                </a:srgbClr>
              </a:solidFill>
              <a:latin typeface="Inter" panose="00000700000000000000" pitchFamily="2" charset="0"/>
            </a:endParaRPr>
          </a:p>
          <a:p>
            <a:pPr>
              <a:lnSpc>
                <a:spcPts val="5376"/>
              </a:lnSpc>
            </a:pPr>
            <a:r>
              <a:rPr lang="ar-AE" b="1" dirty="0"/>
              <a:t>ا</a:t>
            </a:r>
            <a:br>
              <a:rPr lang="ar-AE" sz="4400" dirty="0"/>
            </a:br>
            <a:br>
              <a:rPr lang="ar-AE" sz="4400" dirty="0"/>
            </a:br>
            <a:endParaRPr lang="en-US" sz="4200" spc="-105" dirty="0">
              <a:solidFill>
                <a:srgbClr val="452E5A">
                  <a:alpha val="100000"/>
                </a:srgbClr>
              </a:solidFill>
              <a:latin typeface="Inter" panose="00000700000000000000" pitchFamily="2" charset="0"/>
            </a:endParaRPr>
          </a:p>
        </p:txBody>
      </p:sp>
      <p:sp>
        <p:nvSpPr>
          <p:cNvPr id="848" name="SubTitle">
            <a:extLst>
              <a:ext uri="{FF2B5EF4-FFF2-40B4-BE49-F238E27FC236}">
                <a16:creationId xmlns:a16="http://schemas.microsoft.com/office/drawing/2014/main" id="{111B4A49-B930-4A89-A1CD-6CA2B3D95AED}"/>
              </a:ext>
            </a:extLst>
          </p:cNvPr>
          <p:cNvSpPr txBox="1"/>
          <p:nvPr/>
        </p:nvSpPr>
        <p:spPr>
          <a:xfrm>
            <a:off x="270363" y="2206548"/>
            <a:ext cx="12682538" cy="305340"/>
          </a:xfrm>
          <a:prstGeom prst="rect">
            <a:avLst/>
          </a:prstGeom>
          <a:noFill/>
        </p:spPr>
        <p:txBody>
          <a:bodyPr vertOverflow="clip" horzOverflow="clip" wrap="square" lIns="0" tIns="0" rIns="0" bIns="0" rtlCol="0" anchor="t">
            <a:spAutoFit/>
          </a:bodyPr>
          <a:lstStyle/>
          <a:p>
            <a:pPr algn="l">
              <a:lnSpc>
                <a:spcPts val="2556"/>
              </a:lnSpc>
            </a:pPr>
            <a:endParaRPr lang="en-US" sz="1800" spc="-36" dirty="0">
              <a:solidFill>
                <a:srgbClr val="6E6E74">
                  <a:alpha val="100000"/>
                </a:srgbClr>
              </a:solidFill>
              <a:latin typeface="Inter" panose="00000700000000000000" pitchFamily="2" charset="0"/>
            </a:endParaRPr>
          </a:p>
        </p:txBody>
      </p:sp>
    </p:spTree>
    <p:extLst>
      <p:ext uri="{BB962C8B-B14F-4D97-AF65-F5344CB8AC3E}">
        <p14:creationId xmlns:p14="http://schemas.microsoft.com/office/powerpoint/2010/main" val="364804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87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4630400" y="0"/>
            <a:ext cx="3657600" cy="914400"/>
          </a:xfrm>
          <a:prstGeom prst="rect">
            <a:avLst/>
          </a:prstGeom>
        </p:spPr>
      </p:pic>
      <p:pic>
        <p:nvPicPr>
          <p:cNvPr id="876"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914400" y="3848719"/>
            <a:ext cx="16459200" cy="6172200"/>
          </a:xfrm>
          <a:prstGeom prst="rect">
            <a:avLst/>
          </a:prstGeom>
        </p:spPr>
      </p:pic>
      <p:sp>
        <p:nvSpPr>
          <p:cNvPr id="877" name="Primary Heading-0">
            <a:extLst>
              <a:ext uri="{FF2B5EF4-FFF2-40B4-BE49-F238E27FC236}">
                <a16:creationId xmlns:a16="http://schemas.microsoft.com/office/drawing/2014/main" id="{111B4A49-B930-4A89-A1CD-6CA2B3D95AED}"/>
              </a:ext>
            </a:extLst>
          </p:cNvPr>
          <p:cNvSpPr txBox="1"/>
          <p:nvPr/>
        </p:nvSpPr>
        <p:spPr>
          <a:xfrm>
            <a:off x="2809780" y="4226338"/>
            <a:ext cx="8167688" cy="733425"/>
          </a:xfrm>
          <a:prstGeom prst="rect">
            <a:avLst/>
          </a:prstGeom>
          <a:noFill/>
        </p:spPr>
        <p:txBody>
          <a:bodyPr vertOverflow="clip" horzOverflow="clip" wrap="square" lIns="0" tIns="0" rIns="0" bIns="0" rtlCol="0" anchor="t">
            <a:spAutoFit/>
          </a:bodyPr>
          <a:lstStyle/>
          <a:p>
            <a:pPr algn="l">
              <a:lnSpc>
                <a:spcPts val="2856"/>
              </a:lnSpc>
            </a:pPr>
            <a:r>
              <a:rPr lang="en-US" sz="2100" b="1" spc="-42" dirty="0">
                <a:solidFill>
                  <a:srgbClr val="FFFFFF">
                    <a:alpha val="100000"/>
                  </a:srgbClr>
                </a:solidFill>
                <a:latin typeface="Inter" panose="00000700000000000000" pitchFamily="2" charset="0"/>
              </a:rPr>
              <a:t>1.9 million</a:t>
            </a:r>
            <a:r>
              <a:rPr lang="en-US" sz="2100" spc="-42" dirty="0">
                <a:solidFill>
                  <a:srgbClr val="FFFFFF"/>
                </a:solidFill>
                <a:latin typeface="Inter" panose="00000700000000000000" pitchFamily="2" charset="0"/>
              </a:rPr>
              <a:t> cancer cases analyzed from </a:t>
            </a:r>
            <a:r>
              <a:rPr lang="en-US" sz="2100" b="1" spc="-42" dirty="0">
                <a:solidFill>
                  <a:srgbClr val="FFFFFF"/>
                </a:solidFill>
                <a:latin typeface="Inter" panose="00000700000000000000" pitchFamily="2" charset="0"/>
              </a:rPr>
              <a:t>31 countries</a:t>
            </a:r>
            <a:r>
              <a:rPr lang="en-US" sz="2100" spc="-42" dirty="0">
                <a:solidFill>
                  <a:srgbClr val="FFFFFF"/>
                </a:solidFill>
                <a:latin typeface="Inter" panose="00000700000000000000" pitchFamily="2" charset="0"/>
              </a:rPr>
              <a:t> — first standardized global survival estimates</a:t>
            </a:r>
          </a:p>
        </p:txBody>
      </p:sp>
      <p:sp>
        <p:nvSpPr>
          <p:cNvPr id="878" name="Primary Heading-1">
            <a:extLst>
              <a:ext uri="{FF2B5EF4-FFF2-40B4-BE49-F238E27FC236}">
                <a16:creationId xmlns:a16="http://schemas.microsoft.com/office/drawing/2014/main" id="{111B4A49-B930-4A89-A1CD-6CA2B3D95AED}"/>
              </a:ext>
            </a:extLst>
          </p:cNvPr>
          <p:cNvSpPr txBox="1"/>
          <p:nvPr/>
        </p:nvSpPr>
        <p:spPr>
          <a:xfrm>
            <a:off x="12052554" y="4045077"/>
            <a:ext cx="3462338" cy="1095375"/>
          </a:xfrm>
          <a:prstGeom prst="rect">
            <a:avLst/>
          </a:prstGeom>
          <a:noFill/>
        </p:spPr>
        <p:txBody>
          <a:bodyPr vertOverflow="clip" horzOverflow="clip" wrap="square" lIns="0" tIns="0" rIns="0" bIns="0" rtlCol="0" anchor="t">
            <a:spAutoFit/>
          </a:bodyPr>
          <a:lstStyle/>
          <a:p>
            <a:pPr algn="l">
              <a:lnSpc>
                <a:spcPts val="2856"/>
              </a:lnSpc>
            </a:pPr>
            <a:r>
              <a:rPr lang="en-US" sz="2100" spc="-42" dirty="0">
                <a:solidFill>
                  <a:srgbClr val="FFFFFF">
                    <a:alpha val="100000"/>
                  </a:srgbClr>
                </a:solidFill>
                <a:latin typeface="Inter" panose="00000700000000000000" pitchFamily="2" charset="0"/>
              </a:rPr>
              <a:t>Higher survival in </a:t>
            </a:r>
            <a:r>
              <a:rPr lang="en-US" sz="2100" b="1" spc="-42" dirty="0">
                <a:solidFill>
                  <a:srgbClr val="FFFFFF"/>
                </a:solidFill>
                <a:latin typeface="Inter" panose="00000700000000000000" pitchFamily="2" charset="0"/>
              </a:rPr>
              <a:t>North America, Australia, Japan, Europe</a:t>
            </a:r>
          </a:p>
        </p:txBody>
      </p:sp>
      <p:sp>
        <p:nvSpPr>
          <p:cNvPr id="879" name="Primary Heading-2">
            <a:extLst>
              <a:ext uri="{FF2B5EF4-FFF2-40B4-BE49-F238E27FC236}">
                <a16:creationId xmlns:a16="http://schemas.microsoft.com/office/drawing/2014/main" id="{111B4A49-B930-4A89-A1CD-6CA2B3D95AED}"/>
              </a:ext>
            </a:extLst>
          </p:cNvPr>
          <p:cNvSpPr txBox="1"/>
          <p:nvPr/>
        </p:nvSpPr>
        <p:spPr>
          <a:xfrm>
            <a:off x="12052554" y="7339394"/>
            <a:ext cx="3462338" cy="1095375"/>
          </a:xfrm>
          <a:prstGeom prst="rect">
            <a:avLst/>
          </a:prstGeom>
          <a:noFill/>
        </p:spPr>
        <p:txBody>
          <a:bodyPr vertOverflow="clip" horzOverflow="clip" wrap="square" lIns="0" tIns="0" rIns="0" bIns="0" rtlCol="0" anchor="t">
            <a:spAutoFit/>
          </a:bodyPr>
          <a:lstStyle/>
          <a:p>
            <a:pPr algn="l">
              <a:lnSpc>
                <a:spcPts val="2856"/>
              </a:lnSpc>
            </a:pPr>
            <a:r>
              <a:rPr lang="en-US" sz="2100" spc="-42" dirty="0">
                <a:solidFill>
                  <a:srgbClr val="FFFFFF">
                    <a:alpha val="100000"/>
                  </a:srgbClr>
                </a:solidFill>
                <a:latin typeface="Inter" panose="00000700000000000000" pitchFamily="2" charset="0"/>
              </a:rPr>
              <a:t>Lower survival in several LMICs (example: south </a:t>
            </a:r>
            <a:r>
              <a:rPr lang="en-US" sz="2100" b="1" spc="-42" dirty="0">
                <a:solidFill>
                  <a:srgbClr val="FFFFFF"/>
                </a:solidFill>
                <a:latin typeface="Inter" panose="00000700000000000000" pitchFamily="2" charset="0"/>
              </a:rPr>
              <a:t>Africa Brazil</a:t>
            </a:r>
            <a:r>
              <a:rPr lang="en-US" sz="2100" spc="-42" dirty="0">
                <a:solidFill>
                  <a:srgbClr val="FFFFFF"/>
                </a:solidFill>
                <a:latin typeface="Inter" panose="00000700000000000000" pitchFamily="2" charset="0"/>
              </a:rPr>
              <a:t>) indicating gaps</a:t>
            </a:r>
          </a:p>
        </p:txBody>
      </p:sp>
      <p:sp>
        <p:nvSpPr>
          <p:cNvPr id="880" name="Primary Heading-3">
            <a:extLst>
              <a:ext uri="{FF2B5EF4-FFF2-40B4-BE49-F238E27FC236}">
                <a16:creationId xmlns:a16="http://schemas.microsoft.com/office/drawing/2014/main" id="{111B4A49-B930-4A89-A1CD-6CA2B3D95AED}"/>
              </a:ext>
            </a:extLst>
          </p:cNvPr>
          <p:cNvSpPr txBox="1"/>
          <p:nvPr/>
        </p:nvSpPr>
        <p:spPr>
          <a:xfrm>
            <a:off x="7431119" y="7339394"/>
            <a:ext cx="3462338" cy="1095375"/>
          </a:xfrm>
          <a:prstGeom prst="rect">
            <a:avLst/>
          </a:prstGeom>
          <a:noFill/>
        </p:spPr>
        <p:txBody>
          <a:bodyPr vertOverflow="clip" horzOverflow="clip" wrap="square" lIns="0" tIns="0" rIns="0" bIns="0" rtlCol="0" anchor="t">
            <a:spAutoFit/>
          </a:bodyPr>
          <a:lstStyle/>
          <a:p>
            <a:pPr algn="l">
              <a:lnSpc>
                <a:spcPts val="2856"/>
              </a:lnSpc>
            </a:pPr>
            <a:r>
              <a:rPr lang="en-US" sz="2100" spc="-42" dirty="0">
                <a:solidFill>
                  <a:srgbClr val="000000">
                    <a:alpha val="100000"/>
                  </a:srgbClr>
                </a:solidFill>
                <a:latin typeface="Inter" panose="00000700000000000000" pitchFamily="2" charset="0"/>
              </a:rPr>
              <a:t>Primary drivers: inequities in </a:t>
            </a:r>
            <a:r>
              <a:rPr lang="en-US" sz="2100" b="1" spc="-42" dirty="0">
                <a:solidFill>
                  <a:srgbClr val="000000"/>
                </a:solidFill>
                <a:latin typeface="Inter" panose="00000700000000000000" pitchFamily="2" charset="0"/>
              </a:rPr>
              <a:t>early diagnosis</a:t>
            </a:r>
            <a:r>
              <a:rPr lang="en-US" sz="2100" spc="-42" dirty="0">
                <a:solidFill>
                  <a:srgbClr val="000000"/>
                </a:solidFill>
                <a:latin typeface="Inter" panose="00000700000000000000" pitchFamily="2" charset="0"/>
              </a:rPr>
              <a:t> and </a:t>
            </a:r>
            <a:r>
              <a:rPr lang="en-US" sz="2100" b="1" spc="-42" dirty="0">
                <a:solidFill>
                  <a:srgbClr val="000000"/>
                </a:solidFill>
                <a:latin typeface="Inter" panose="00000700000000000000" pitchFamily="2" charset="0"/>
              </a:rPr>
              <a:t>quality treatment</a:t>
            </a:r>
            <a:r>
              <a:rPr lang="en-US" sz="2100" spc="-42" dirty="0">
                <a:solidFill>
                  <a:srgbClr val="000000"/>
                </a:solidFill>
                <a:latin typeface="Inter" panose="00000700000000000000" pitchFamily="2" charset="0"/>
              </a:rPr>
              <a:t> access</a:t>
            </a:r>
          </a:p>
        </p:txBody>
      </p:sp>
      <p:sp>
        <p:nvSpPr>
          <p:cNvPr id="881" name="Primary Heading-4">
            <a:extLst>
              <a:ext uri="{FF2B5EF4-FFF2-40B4-BE49-F238E27FC236}">
                <a16:creationId xmlns:a16="http://schemas.microsoft.com/office/drawing/2014/main" id="{111B4A49-B930-4A89-A1CD-6CA2B3D95AED}"/>
              </a:ext>
            </a:extLst>
          </p:cNvPr>
          <p:cNvSpPr txBox="1"/>
          <p:nvPr/>
        </p:nvSpPr>
        <p:spPr>
          <a:xfrm>
            <a:off x="2809780" y="7339394"/>
            <a:ext cx="3462338" cy="1095375"/>
          </a:xfrm>
          <a:prstGeom prst="rect">
            <a:avLst/>
          </a:prstGeom>
          <a:noFill/>
        </p:spPr>
        <p:txBody>
          <a:bodyPr vertOverflow="clip" horzOverflow="clip" wrap="square" lIns="0" tIns="0" rIns="0" bIns="0" rtlCol="0" anchor="t">
            <a:spAutoFit/>
          </a:bodyPr>
          <a:lstStyle/>
          <a:p>
            <a:pPr algn="l">
              <a:lnSpc>
                <a:spcPts val="2856"/>
              </a:lnSpc>
            </a:pPr>
            <a:r>
              <a:rPr lang="en-US" sz="2100" spc="-42" dirty="0">
                <a:solidFill>
                  <a:srgbClr val="FFFFFF">
                    <a:alpha val="100000"/>
                  </a:srgbClr>
                </a:solidFill>
                <a:latin typeface="Inter" panose="00000700000000000000" pitchFamily="2" charset="0"/>
              </a:rPr>
              <a:t>Implication: targeted health system strengthening to reduce global survival gaps</a:t>
            </a:r>
          </a:p>
        </p:txBody>
      </p:sp>
      <p:sp>
        <p:nvSpPr>
          <p:cNvPr id="882" name="Title 3">
            <a:extLst>
              <a:ext uri="{FF2B5EF4-FFF2-40B4-BE49-F238E27FC236}">
                <a16:creationId xmlns:a16="http://schemas.microsoft.com/office/drawing/2014/main" id="{111B4A49-B930-4A89-A1CD-6CA2B3D95AED}"/>
              </a:ext>
            </a:extLst>
          </p:cNvPr>
          <p:cNvSpPr txBox="1"/>
          <p:nvPr/>
        </p:nvSpPr>
        <p:spPr>
          <a:xfrm>
            <a:off x="914399" y="886873"/>
            <a:ext cx="14320157" cy="648319"/>
          </a:xfrm>
          <a:prstGeom prst="rect">
            <a:avLst/>
          </a:prstGeom>
          <a:noFill/>
        </p:spPr>
        <p:txBody>
          <a:bodyPr vertOverflow="clip" horzOverflow="clip" wrap="square" lIns="0" tIns="0" rIns="0" bIns="0" rtlCol="0" anchor="t">
            <a:spAutoFit/>
          </a:bodyPr>
          <a:lstStyle/>
          <a:p>
            <a:pPr algn="l">
              <a:lnSpc>
                <a:spcPts val="5376"/>
              </a:lnSpc>
            </a:pPr>
            <a:r>
              <a:rPr lang="en-US" sz="4200" spc="-105" dirty="0">
                <a:solidFill>
                  <a:schemeClr val="accent1"/>
                </a:solidFill>
                <a:latin typeface="Inter" panose="00000700000000000000" pitchFamily="2" charset="0"/>
              </a:rPr>
              <a:t>Global cancer survival disparities — CONCORD study</a:t>
            </a:r>
          </a:p>
        </p:txBody>
      </p:sp>
      <p:sp>
        <p:nvSpPr>
          <p:cNvPr id="884" name="SubTitle">
            <a:extLst>
              <a:ext uri="{FF2B5EF4-FFF2-40B4-BE49-F238E27FC236}">
                <a16:creationId xmlns:a16="http://schemas.microsoft.com/office/drawing/2014/main" id="{111B4A49-B930-4A89-A1CD-6CA2B3D95AED}"/>
              </a:ext>
            </a:extLst>
          </p:cNvPr>
          <p:cNvSpPr txBox="1"/>
          <p:nvPr/>
        </p:nvSpPr>
        <p:spPr>
          <a:xfrm>
            <a:off x="914400" y="2362200"/>
            <a:ext cx="12682538" cy="342900"/>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6E6E74">
                    <a:alpha val="100000"/>
                  </a:srgbClr>
                </a:solidFill>
                <a:latin typeface="Inter" panose="00000700000000000000" pitchFamily="2" charset="0"/>
              </a:rPr>
              <a:t>Standardized analysis of 1.9 million cases across 31 countries reveals stark inequities in outcomes</a:t>
            </a:r>
          </a:p>
        </p:txBody>
      </p:sp>
    </p:spTree>
    <p:extLst>
      <p:ext uri="{BB962C8B-B14F-4D97-AF65-F5344CB8AC3E}">
        <p14:creationId xmlns:p14="http://schemas.microsoft.com/office/powerpoint/2010/main" val="364804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384313" y="-172278"/>
            <a:ext cx="18288000" cy="10287000"/>
          </a:xfrm>
          <a:prstGeom prst="rect">
            <a:avLst/>
          </a:prstGeom>
        </p:spPr>
      </p:pic>
      <p:pic>
        <p:nvPicPr>
          <p:cNvPr id="4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914400" y="3124200"/>
            <a:ext cx="16459200" cy="7162800"/>
          </a:xfrm>
          <a:prstGeom prst="rect">
            <a:avLst/>
          </a:prstGeom>
        </p:spPr>
      </p:pic>
      <p:pic>
        <p:nvPicPr>
          <p:cNvPr id="438"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2710ABD3-41A6-4458-9BCB-1292E40FF41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447800" y="4362450"/>
            <a:ext cx="841153" cy="841153"/>
          </a:xfrm>
          <a:prstGeom prst="rect">
            <a:avLst/>
          </a:prstGeom>
        </p:spPr>
      </p:pic>
      <p:sp>
        <p:nvSpPr>
          <p:cNvPr id="440" name="Primary Heading-0">
            <a:extLst>
              <a:ext uri="{FF2B5EF4-FFF2-40B4-BE49-F238E27FC236}">
                <a16:creationId xmlns:a16="http://schemas.microsoft.com/office/drawing/2014/main" id="{111B4A49-B930-4A89-A1CD-6CA2B3D95AED}"/>
              </a:ext>
            </a:extLst>
          </p:cNvPr>
          <p:cNvSpPr txBox="1"/>
          <p:nvPr/>
        </p:nvSpPr>
        <p:spPr>
          <a:xfrm>
            <a:off x="1447800" y="5394103"/>
            <a:ext cx="4719638" cy="1305101"/>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Awareness &amp; education</a:t>
            </a:r>
            <a:r>
              <a:rPr lang="en-US" sz="1800" spc="-36" dirty="0">
                <a:solidFill>
                  <a:srgbClr val="FFFFFF"/>
                </a:solidFill>
                <a:latin typeface="Inter" panose="00000700000000000000" pitchFamily="2" charset="0"/>
              </a:rPr>
              <a:t> campaigns targeting risk factors and early signs</a:t>
            </a:r>
          </a:p>
          <a:p>
            <a:pPr algn="r">
              <a:lnSpc>
                <a:spcPts val="2556"/>
              </a:lnSpc>
            </a:pPr>
            <a:r>
              <a:rPr lang="ar-AE" b="1" dirty="0">
                <a:solidFill>
                  <a:schemeClr val="bg1">
                    <a:lumMod val="95000"/>
                  </a:schemeClr>
                </a:solidFill>
              </a:rPr>
              <a:t>حملات التوعية والتعليم التي تستهدف عوامل الخطر والعلامات المبكرة</a:t>
            </a:r>
            <a:endParaRPr lang="en-US" sz="1800" spc="-36" dirty="0">
              <a:solidFill>
                <a:schemeClr val="bg1">
                  <a:lumMod val="95000"/>
                </a:schemeClr>
              </a:solidFill>
              <a:latin typeface="Inter" panose="00000700000000000000" pitchFamily="2" charset="0"/>
            </a:endParaRPr>
          </a:p>
        </p:txBody>
      </p:sp>
      <p:pic>
        <p:nvPicPr>
          <p:cNvPr id="4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6448425" y="4362450"/>
            <a:ext cx="19050" cy="2343150"/>
          </a:xfrm>
          <a:prstGeom prst="rect">
            <a:avLst/>
          </a:prstGeom>
        </p:spPr>
      </p:pic>
      <p:pic>
        <p:nvPicPr>
          <p:cNvPr id="4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447800" y="6686550"/>
            <a:ext cx="5353050" cy="19050"/>
          </a:xfrm>
          <a:prstGeom prst="rect">
            <a:avLst/>
          </a:prstGeom>
        </p:spPr>
      </p:pic>
      <p:pic>
        <p:nvPicPr>
          <p:cNvPr id="446"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6800850" y="4362450"/>
            <a:ext cx="841153" cy="841153"/>
          </a:xfrm>
          <a:prstGeom prst="rect">
            <a:avLst/>
          </a:prstGeom>
        </p:spPr>
      </p:pic>
      <p:sp>
        <p:nvSpPr>
          <p:cNvPr id="448" name="Primary Heading-1">
            <a:extLst>
              <a:ext uri="{FF2B5EF4-FFF2-40B4-BE49-F238E27FC236}">
                <a16:creationId xmlns:a16="http://schemas.microsoft.com/office/drawing/2014/main" id="{111B4A49-B930-4A89-A1CD-6CA2B3D95AED}"/>
              </a:ext>
            </a:extLst>
          </p:cNvPr>
          <p:cNvSpPr txBox="1"/>
          <p:nvPr/>
        </p:nvSpPr>
        <p:spPr>
          <a:xfrm>
            <a:off x="6800850" y="5394103"/>
            <a:ext cx="4719638" cy="972189"/>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Primary prevention</a:t>
            </a:r>
            <a:r>
              <a:rPr lang="en-US" sz="1800" spc="-36" dirty="0">
                <a:solidFill>
                  <a:srgbClr val="FFFFFF"/>
                </a:solidFill>
                <a:latin typeface="Inter" panose="00000700000000000000" pitchFamily="2" charset="0"/>
              </a:rPr>
              <a:t>: vaccination, tobacco control, screening promotion</a:t>
            </a:r>
          </a:p>
          <a:p>
            <a:pPr>
              <a:lnSpc>
                <a:spcPts val="2556"/>
              </a:lnSpc>
            </a:pPr>
            <a:r>
              <a:rPr lang="ar-AE" spc="-36" dirty="0">
                <a:solidFill>
                  <a:srgbClr val="FFFFFF"/>
                </a:solidFill>
                <a:latin typeface="Inter" panose="00000700000000000000" pitchFamily="2" charset="0"/>
              </a:rPr>
              <a:t>الوقاية الأولية: التلقيح ، مكافحة التبغ، تعزيز الفحص</a:t>
            </a:r>
            <a:endParaRPr lang="en-US" sz="1800" spc="-36" dirty="0">
              <a:solidFill>
                <a:srgbClr val="FFFFFF"/>
              </a:solidFill>
              <a:latin typeface="Inter" panose="00000700000000000000" pitchFamily="2" charset="0"/>
            </a:endParaRPr>
          </a:p>
        </p:txBody>
      </p:sp>
      <p:pic>
        <p:nvPicPr>
          <p:cNvPr id="4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1801475" y="4362450"/>
            <a:ext cx="19050" cy="2343150"/>
          </a:xfrm>
          <a:prstGeom prst="rect">
            <a:avLst/>
          </a:prstGeom>
        </p:spPr>
      </p:pic>
      <p:pic>
        <p:nvPicPr>
          <p:cNvPr id="4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6800850" y="6686550"/>
            <a:ext cx="5353050" cy="19050"/>
          </a:xfrm>
          <a:prstGeom prst="rect">
            <a:avLst/>
          </a:prstGeom>
        </p:spPr>
      </p:pic>
      <p:pic>
        <p:nvPicPr>
          <p:cNvPr id="454"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2153900" y="4362450"/>
            <a:ext cx="841153" cy="841153"/>
          </a:xfrm>
          <a:prstGeom prst="rect">
            <a:avLst/>
          </a:prstGeom>
        </p:spPr>
      </p:pic>
      <p:sp>
        <p:nvSpPr>
          <p:cNvPr id="456" name="Primary Heading-2">
            <a:extLst>
              <a:ext uri="{FF2B5EF4-FFF2-40B4-BE49-F238E27FC236}">
                <a16:creationId xmlns:a16="http://schemas.microsoft.com/office/drawing/2014/main" id="{111B4A49-B930-4A89-A1CD-6CA2B3D95AED}"/>
              </a:ext>
            </a:extLst>
          </p:cNvPr>
          <p:cNvSpPr txBox="1"/>
          <p:nvPr/>
        </p:nvSpPr>
        <p:spPr>
          <a:xfrm>
            <a:off x="12153900" y="5394103"/>
            <a:ext cx="4719638" cy="1305101"/>
          </a:xfrm>
          <a:prstGeom prst="rect">
            <a:avLst/>
          </a:prstGeom>
          <a:noFill/>
        </p:spPr>
        <p:txBody>
          <a:bodyPr vertOverflow="clip" horzOverflow="clip" wrap="square" lIns="0" tIns="0" rIns="0" bIns="0" rtlCol="0" anchor="t">
            <a:spAutoFit/>
          </a:bodyPr>
          <a:lstStyle/>
          <a:p>
            <a:pPr algn="r">
              <a:lnSpc>
                <a:spcPts val="2556"/>
              </a:lnSpc>
            </a:pPr>
            <a:r>
              <a:rPr lang="en-US" sz="1800" spc="-36" dirty="0">
                <a:solidFill>
                  <a:srgbClr val="FFFFFF">
                    <a:alpha val="100000"/>
                  </a:srgbClr>
                </a:solidFill>
                <a:latin typeface="Inter" panose="00000700000000000000" pitchFamily="2" charset="0"/>
              </a:rPr>
              <a:t>Address </a:t>
            </a:r>
            <a:r>
              <a:rPr lang="en-US" sz="1800" b="1" spc="-36" dirty="0">
                <a:solidFill>
                  <a:srgbClr val="FFFFFF"/>
                </a:solidFill>
                <a:latin typeface="Inter" panose="00000700000000000000" pitchFamily="2" charset="0"/>
              </a:rPr>
              <a:t>social, political, technological, cultural, and financial</a:t>
            </a:r>
            <a:r>
              <a:rPr lang="en-US" sz="1800" spc="-36" dirty="0">
                <a:solidFill>
                  <a:srgbClr val="FFFFFF"/>
                </a:solidFill>
                <a:latin typeface="Inter" panose="00000700000000000000" pitchFamily="2" charset="0"/>
              </a:rPr>
              <a:t> barriers systematically</a:t>
            </a:r>
            <a:endParaRPr lang="en-US" sz="1800" spc="-36" dirty="0">
              <a:solidFill>
                <a:schemeClr val="bg1">
                  <a:lumMod val="95000"/>
                </a:schemeClr>
              </a:solidFill>
              <a:latin typeface="Inter" panose="00000700000000000000" pitchFamily="2" charset="0"/>
            </a:endParaRPr>
          </a:p>
          <a:p>
            <a:pPr algn="r">
              <a:lnSpc>
                <a:spcPts val="2556"/>
              </a:lnSpc>
            </a:pPr>
            <a:r>
              <a:rPr lang="ar-AE" b="1" dirty="0">
                <a:solidFill>
                  <a:schemeClr val="bg1">
                    <a:lumMod val="95000"/>
                  </a:schemeClr>
                </a:solidFill>
              </a:rPr>
              <a:t>معالجة الحواجز الاجتماعية والسياسية والتكنولوجية والثقافية والمالية بشكل منهجي</a:t>
            </a:r>
            <a:endParaRPr lang="en-US" sz="1800" spc="-36" dirty="0">
              <a:solidFill>
                <a:schemeClr val="bg1">
                  <a:lumMod val="95000"/>
                </a:schemeClr>
              </a:solidFill>
              <a:latin typeface="Inter" panose="00000700000000000000" pitchFamily="2" charset="0"/>
            </a:endParaRPr>
          </a:p>
        </p:txBody>
      </p:sp>
      <p:pic>
        <p:nvPicPr>
          <p:cNvPr id="4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2153900" y="6686550"/>
            <a:ext cx="5353050" cy="19050"/>
          </a:xfrm>
          <a:prstGeom prst="rect">
            <a:avLst/>
          </a:prstGeom>
        </p:spPr>
      </p:pic>
      <p:pic>
        <p:nvPicPr>
          <p:cNvPr id="460"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extLst>
              <a:ext uri="{A17ED3A5-41CB-4836-B24B-10CBE560CAD6}">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447800" y="7038975"/>
            <a:ext cx="841153" cy="841153"/>
          </a:xfrm>
          <a:prstGeom prst="rect">
            <a:avLst/>
          </a:prstGeom>
        </p:spPr>
      </p:pic>
      <p:sp>
        <p:nvSpPr>
          <p:cNvPr id="462" name="Primary Heading-3">
            <a:extLst>
              <a:ext uri="{FF2B5EF4-FFF2-40B4-BE49-F238E27FC236}">
                <a16:creationId xmlns:a16="http://schemas.microsoft.com/office/drawing/2014/main" id="{111B4A49-B930-4A89-A1CD-6CA2B3D95AED}"/>
              </a:ext>
            </a:extLst>
          </p:cNvPr>
          <p:cNvSpPr txBox="1"/>
          <p:nvPr/>
        </p:nvSpPr>
        <p:spPr>
          <a:xfrm>
            <a:off x="1447800" y="8070628"/>
            <a:ext cx="4719638" cy="163852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Adopt </a:t>
            </a:r>
            <a:r>
              <a:rPr lang="en-US" sz="1800" b="1" spc="-36" dirty="0">
                <a:solidFill>
                  <a:srgbClr val="FFFFFF"/>
                </a:solidFill>
                <a:latin typeface="Inter" panose="00000700000000000000" pitchFamily="2" charset="0"/>
              </a:rPr>
              <a:t>collaborative, phased approaches</a:t>
            </a:r>
            <a:r>
              <a:rPr lang="en-US" sz="1800" spc="-36" dirty="0">
                <a:solidFill>
                  <a:srgbClr val="FFFFFF"/>
                </a:solidFill>
                <a:latin typeface="Inter" panose="00000700000000000000" pitchFamily="2" charset="0"/>
              </a:rPr>
              <a:t> tailored to local context for sustainable scale‑up</a:t>
            </a:r>
          </a:p>
          <a:p>
            <a:pPr>
              <a:lnSpc>
                <a:spcPts val="2556"/>
              </a:lnSpc>
            </a:pPr>
            <a:r>
              <a:rPr lang="ar-AE" spc="-36" dirty="0">
                <a:solidFill>
                  <a:srgbClr val="FFFFFF"/>
                </a:solidFill>
                <a:latin typeface="Inter" panose="00000700000000000000" pitchFamily="2" charset="0"/>
              </a:rPr>
              <a:t>اعتماد نهج تعاوني ومتدرج مصمم وفق السياق المحلي للبلدان النامية لتوسيع الجهود بشكل مستدام</a:t>
            </a:r>
            <a:endParaRPr lang="en-US" sz="1800" spc="-36" dirty="0">
              <a:solidFill>
                <a:srgbClr val="FFFFFF"/>
              </a:solidFill>
              <a:latin typeface="Inter" panose="00000700000000000000" pitchFamily="2" charset="0"/>
            </a:endParaRPr>
          </a:p>
        </p:txBody>
      </p:sp>
      <p:pic>
        <p:nvPicPr>
          <p:cNvPr id="4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6448425" y="6705600"/>
            <a:ext cx="19050" cy="2343150"/>
          </a:xfrm>
          <a:prstGeom prst="rect">
            <a:avLst/>
          </a:prstGeom>
        </p:spPr>
      </p:pic>
      <p:pic>
        <p:nvPicPr>
          <p:cNvPr id="466"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extLst>
              <a:ext uri="{64566C86-9E8B-4CEB-B9D6-D4CFB602BB0D}">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6800850" y="7038975"/>
            <a:ext cx="841153" cy="841153"/>
          </a:xfrm>
          <a:prstGeom prst="rect">
            <a:avLst/>
          </a:prstGeom>
        </p:spPr>
      </p:pic>
      <p:sp>
        <p:nvSpPr>
          <p:cNvPr id="468" name="Primary Heading-4">
            <a:extLst>
              <a:ext uri="{FF2B5EF4-FFF2-40B4-BE49-F238E27FC236}">
                <a16:creationId xmlns:a16="http://schemas.microsoft.com/office/drawing/2014/main" id="{111B4A49-B930-4A89-A1CD-6CA2B3D95AED}"/>
              </a:ext>
            </a:extLst>
          </p:cNvPr>
          <p:cNvSpPr txBox="1"/>
          <p:nvPr/>
        </p:nvSpPr>
        <p:spPr>
          <a:xfrm>
            <a:off x="6800850" y="8070628"/>
            <a:ext cx="4719638" cy="1638525"/>
          </a:xfrm>
          <a:prstGeom prst="rect">
            <a:avLst/>
          </a:prstGeom>
          <a:noFill/>
        </p:spPr>
        <p:txBody>
          <a:bodyPr vertOverflow="clip" horzOverflow="clip" wrap="square" lIns="0" tIns="0" rIns="0" bIns="0" rtlCol="0" anchor="t">
            <a:spAutoFit/>
          </a:bodyPr>
          <a:lstStyle/>
          <a:p>
            <a:pPr algn="r">
              <a:lnSpc>
                <a:spcPts val="2556"/>
              </a:lnSpc>
            </a:pPr>
            <a:r>
              <a:rPr lang="en-US" sz="1800" spc="-36" dirty="0">
                <a:solidFill>
                  <a:srgbClr val="FFFFFF">
                    <a:alpha val="100000"/>
                  </a:srgbClr>
                </a:solidFill>
                <a:latin typeface="Inter" panose="00000700000000000000" pitchFamily="2" charset="0"/>
              </a:rPr>
              <a:t>Prioritize capacity building, affordable technology, and resource‑appropriate protocols</a:t>
            </a:r>
            <a:endParaRPr lang="en-US" sz="1800" spc="-36" dirty="0">
              <a:solidFill>
                <a:schemeClr val="bg1">
                  <a:lumMod val="95000"/>
                </a:schemeClr>
              </a:solidFill>
              <a:latin typeface="Inter" panose="00000700000000000000" pitchFamily="2" charset="0"/>
            </a:endParaRPr>
          </a:p>
          <a:p>
            <a:pPr algn="r">
              <a:lnSpc>
                <a:spcPts val="2556"/>
              </a:lnSpc>
            </a:pPr>
            <a:r>
              <a:rPr lang="ar-AE" b="1" dirty="0">
                <a:solidFill>
                  <a:schemeClr val="bg1">
                    <a:lumMod val="95000"/>
                  </a:schemeClr>
                </a:solidFill>
              </a:rPr>
              <a:t>إعطاء الأولوية لبناء القدرات، والتكنولوجيا الميسورة التكلفة، والبروتوكولات المناسبة للموارد</a:t>
            </a:r>
            <a:endParaRPr lang="en-US" sz="1800" spc="-36" dirty="0">
              <a:solidFill>
                <a:schemeClr val="bg1">
                  <a:lumMod val="95000"/>
                </a:schemeClr>
              </a:solidFill>
              <a:latin typeface="Inter" panose="00000700000000000000" pitchFamily="2" charset="0"/>
            </a:endParaRPr>
          </a:p>
        </p:txBody>
      </p:sp>
      <p:sp>
        <p:nvSpPr>
          <p:cNvPr id="470" name="Title 3">
            <a:extLst>
              <a:ext uri="{FF2B5EF4-FFF2-40B4-BE49-F238E27FC236}">
                <a16:creationId xmlns:a16="http://schemas.microsoft.com/office/drawing/2014/main" id="{111B4A49-B930-4A89-A1CD-6CA2B3D95AED}"/>
              </a:ext>
            </a:extLst>
          </p:cNvPr>
          <p:cNvSpPr txBox="1"/>
          <p:nvPr/>
        </p:nvSpPr>
        <p:spPr>
          <a:xfrm>
            <a:off x="1683026" y="861911"/>
            <a:ext cx="15690574" cy="1384995"/>
          </a:xfrm>
          <a:prstGeom prst="rect">
            <a:avLst/>
          </a:prstGeom>
          <a:noFill/>
        </p:spPr>
        <p:txBody>
          <a:bodyPr vertOverflow="clip" horzOverflow="clip" wrap="square" lIns="0" tIns="0" rIns="0" bIns="0" rtlCol="0" anchor="t">
            <a:spAutoFit/>
          </a:bodyPr>
          <a:lstStyle/>
          <a:p>
            <a:pPr algn="l">
              <a:lnSpc>
                <a:spcPts val="5376"/>
              </a:lnSpc>
            </a:pPr>
            <a:r>
              <a:rPr lang="en-US" sz="4400" spc="-105" dirty="0">
                <a:solidFill>
                  <a:schemeClr val="accent1"/>
                </a:solidFill>
                <a:latin typeface="Inter" panose="00000700000000000000" pitchFamily="2" charset="0"/>
              </a:rPr>
              <a:t>Solutions &amp; Recommendations for Resource‑Poor Settings</a:t>
            </a:r>
          </a:p>
          <a:p>
            <a:pPr algn="ctr">
              <a:lnSpc>
                <a:spcPts val="5376"/>
              </a:lnSpc>
            </a:pPr>
            <a:r>
              <a:rPr lang="ar-AE" sz="5400" b="1" dirty="0">
                <a:solidFill>
                  <a:schemeClr val="accent1"/>
                </a:solidFill>
              </a:rPr>
              <a:t>الحلول والتوصيات للبيئات محدودة الموارد</a:t>
            </a:r>
            <a:endParaRPr lang="en-US" sz="5400" spc="-105" dirty="0">
              <a:solidFill>
                <a:schemeClr val="accent1"/>
              </a:solidFill>
              <a:latin typeface="Inter" panose="00000700000000000000" pitchFamily="2" charset="0"/>
            </a:endParaRPr>
          </a:p>
        </p:txBody>
      </p:sp>
      <p:sp>
        <p:nvSpPr>
          <p:cNvPr id="472" name="SubTitle">
            <a:extLst>
              <a:ext uri="{FF2B5EF4-FFF2-40B4-BE49-F238E27FC236}">
                <a16:creationId xmlns:a16="http://schemas.microsoft.com/office/drawing/2014/main" id="{111B4A49-B930-4A89-A1CD-6CA2B3D95AED}"/>
              </a:ext>
            </a:extLst>
          </p:cNvPr>
          <p:cNvSpPr txBox="1"/>
          <p:nvPr/>
        </p:nvSpPr>
        <p:spPr>
          <a:xfrm>
            <a:off x="914399" y="2324100"/>
            <a:ext cx="16260417" cy="666849"/>
          </a:xfrm>
          <a:prstGeom prst="rect">
            <a:avLst/>
          </a:prstGeom>
          <a:noFill/>
        </p:spPr>
        <p:txBody>
          <a:bodyPr vertOverflow="clip" horzOverflow="clip" wrap="square" lIns="0" tIns="0" rIns="0" bIns="0" rtlCol="0" anchor="t">
            <a:spAutoFit/>
          </a:bodyPr>
          <a:lstStyle/>
          <a:p>
            <a:pPr algn="ctr">
              <a:lnSpc>
                <a:spcPts val="2556"/>
              </a:lnSpc>
            </a:pPr>
            <a:r>
              <a:rPr lang="en-US" sz="2400" b="1" spc="-36" dirty="0">
                <a:solidFill>
                  <a:srgbClr val="6E6E74">
                    <a:alpha val="100000"/>
                  </a:srgbClr>
                </a:solidFill>
                <a:latin typeface="Inter" panose="00000700000000000000" pitchFamily="2" charset="0"/>
              </a:rPr>
              <a:t>Start with prevention; build infrastructure through phased, context‑driven collaboration</a:t>
            </a:r>
          </a:p>
          <a:p>
            <a:pPr algn="ctr">
              <a:lnSpc>
                <a:spcPts val="2556"/>
              </a:lnSpc>
            </a:pPr>
            <a:r>
              <a:rPr lang="ar-AE" sz="2400" b="1" spc="-36" dirty="0">
                <a:solidFill>
                  <a:srgbClr val="6E6E74">
                    <a:alpha val="100000"/>
                  </a:srgbClr>
                </a:solidFill>
                <a:latin typeface="Inter" panose="00000700000000000000" pitchFamily="2" charset="0"/>
              </a:rPr>
              <a:t>فلنبدأ بالوقاية؛ وبناء البنية التحتية من خلال التعاون التدريجي والمبني على خطط واضحة</a:t>
            </a:r>
            <a:endParaRPr lang="en-US" sz="2400" b="1" spc="-36" dirty="0">
              <a:solidFill>
                <a:srgbClr val="6E6E74">
                  <a:alpha val="100000"/>
                </a:srgbClr>
              </a:solidFill>
              <a:latin typeface="Inter" panose="00000700000000000000" pitchFamily="2" charset="0"/>
            </a:endParaRPr>
          </a:p>
        </p:txBody>
      </p:sp>
    </p:spTree>
    <p:extLst>
      <p:ext uri="{BB962C8B-B14F-4D97-AF65-F5344CB8AC3E}">
        <p14:creationId xmlns:p14="http://schemas.microsoft.com/office/powerpoint/2010/main" val="362591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628A-9F5C-51F9-CEC3-313FF1395D5E}"/>
            </a:ext>
          </a:extLst>
        </p:cNvPr>
        <p:cNvGrpSpPr/>
        <p:nvPr/>
      </p:nvGrpSpPr>
      <p:grpSpPr>
        <a:xfrm>
          <a:off x="0" y="0"/>
          <a:ext cx="0" cy="0"/>
          <a:chOff x="0" y="0"/>
          <a:chExt cx="0" cy="0"/>
        </a:xfrm>
      </p:grpSpPr>
      <p:pic>
        <p:nvPicPr>
          <p:cNvPr id="812" name="Rect">
            <a:extLst>
              <a:ext uri="{FF2B5EF4-FFF2-40B4-BE49-F238E27FC236}">
                <a16:creationId xmlns:a16="http://schemas.microsoft.com/office/drawing/2014/main" id="{2E2A6CD6-212A-51DA-4CF4-A72FA02CB92E}"/>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813" name="Rect">
            <a:extLst>
              <a:ext uri="{FF2B5EF4-FFF2-40B4-BE49-F238E27FC236}">
                <a16:creationId xmlns:a16="http://schemas.microsoft.com/office/drawing/2014/main" id="{E4AE9800-7FFF-43EE-0B9D-A8E603C0285E}"/>
              </a:ext>
            </a:extLst>
          </p:cNvPr>
          <p:cNvPicPr>
            <a:picLocks noChangeAspect="1"/>
          </p:cNvPicPr>
          <p:nvPr/>
        </p:nvPicPr>
        <p:blipFill rotWithShape="1">
          <a:blip r:embed="rId4">
            <a:alphaModFix/>
          </a:blip>
          <a:stretch/>
        </p:blipFill>
        <p:spPr>
          <a:xfrm>
            <a:off x="14630400" y="0"/>
            <a:ext cx="3657600" cy="914400"/>
          </a:xfrm>
          <a:prstGeom prst="rect">
            <a:avLst/>
          </a:prstGeom>
        </p:spPr>
      </p:pic>
      <p:pic>
        <p:nvPicPr>
          <p:cNvPr id="814" name="Rect">
            <a:extLst>
              <a:ext uri="{FF2B5EF4-FFF2-40B4-BE49-F238E27FC236}">
                <a16:creationId xmlns:a16="http://schemas.microsoft.com/office/drawing/2014/main" id="{3DDB7806-053E-256B-C896-FB89CBC58CF1}"/>
              </a:ext>
            </a:extLst>
          </p:cNvPr>
          <p:cNvPicPr>
            <a:picLocks noChangeAspect="1"/>
          </p:cNvPicPr>
          <p:nvPr/>
        </p:nvPicPr>
        <p:blipFill rotWithShape="1">
          <a:blip r:embed="rId5">
            <a:alphaModFix/>
          </a:blip>
          <a:stretch/>
        </p:blipFill>
        <p:spPr>
          <a:xfrm>
            <a:off x="914400" y="3505200"/>
            <a:ext cx="3943350" cy="2819400"/>
          </a:xfrm>
          <a:prstGeom prst="rect">
            <a:avLst/>
          </a:prstGeom>
        </p:spPr>
      </p:pic>
      <p:sp>
        <p:nvSpPr>
          <p:cNvPr id="816" name="Primary Heading-0">
            <a:extLst>
              <a:ext uri="{FF2B5EF4-FFF2-40B4-BE49-F238E27FC236}">
                <a16:creationId xmlns:a16="http://schemas.microsoft.com/office/drawing/2014/main" id="{D939DEDB-6F45-664C-4268-56ABDCEFB535}"/>
              </a:ext>
            </a:extLst>
          </p:cNvPr>
          <p:cNvSpPr txBox="1"/>
          <p:nvPr/>
        </p:nvSpPr>
        <p:spPr>
          <a:xfrm>
            <a:off x="1219200" y="4200526"/>
            <a:ext cx="3124200" cy="1661993"/>
          </a:xfrm>
          <a:prstGeom prst="rect">
            <a:avLst/>
          </a:prstGeom>
          <a:noFill/>
        </p:spPr>
        <p:txBody>
          <a:bodyPr vertOverflow="clip" horzOverflow="clip" wrap="square" lIns="0" tIns="0" rIns="0" bIns="0" rtlCol="0" anchor="t">
            <a:spAutoFit/>
          </a:bodyPr>
          <a:lstStyle/>
          <a:p>
            <a:r>
              <a:rPr lang="fr-FR" dirty="0"/>
              <a:t>1. </a:t>
            </a:r>
            <a:r>
              <a:rPr lang="fr-FR" b="1" dirty="0" err="1"/>
              <a:t>Prioritization</a:t>
            </a:r>
            <a:r>
              <a:rPr lang="fr-FR" b="1" dirty="0"/>
              <a:t> of </a:t>
            </a:r>
            <a:r>
              <a:rPr lang="fr-FR" b="1" dirty="0" err="1"/>
              <a:t>Needs</a:t>
            </a:r>
            <a:endParaRPr lang="fr-FR" b="1" dirty="0"/>
          </a:p>
          <a:p>
            <a:r>
              <a:rPr lang="fr-FR" dirty="0"/>
              <a:t>- </a:t>
            </a:r>
            <a:r>
              <a:rPr lang="fr-FR" dirty="0" err="1"/>
              <a:t>Adapt</a:t>
            </a:r>
            <a:r>
              <a:rPr lang="fr-FR" dirty="0"/>
              <a:t> international guidelines (NCCN, ESMO ASCO ) by </a:t>
            </a:r>
            <a:r>
              <a:rPr lang="fr-FR" dirty="0" err="1"/>
              <a:t>simplifying</a:t>
            </a:r>
            <a:r>
              <a:rPr lang="fr-FR" dirty="0"/>
              <a:t> </a:t>
            </a:r>
            <a:r>
              <a:rPr lang="fr-FR" dirty="0" err="1"/>
              <a:t>them</a:t>
            </a:r>
            <a:r>
              <a:rPr lang="fr-FR" dirty="0"/>
              <a:t> </a:t>
            </a:r>
            <a:r>
              <a:rPr lang="fr-FR" dirty="0" err="1"/>
              <a:t>according</a:t>
            </a:r>
            <a:r>
              <a:rPr lang="fr-FR" dirty="0"/>
              <a:t> to local </a:t>
            </a:r>
            <a:r>
              <a:rPr lang="fr-FR" dirty="0" err="1"/>
              <a:t>resource</a:t>
            </a:r>
            <a:r>
              <a:rPr lang="fr-FR" dirty="0"/>
              <a:t> </a:t>
            </a:r>
            <a:r>
              <a:rPr lang="fr-FR" dirty="0" err="1"/>
              <a:t>availability</a:t>
            </a:r>
            <a:r>
              <a:rPr lang="fr-FR" dirty="0"/>
              <a:t>.</a:t>
            </a:r>
          </a:p>
          <a:p>
            <a:r>
              <a:rPr lang="fr-FR" dirty="0"/>
              <a:t>. </a:t>
            </a:r>
          </a:p>
        </p:txBody>
      </p:sp>
      <p:pic>
        <p:nvPicPr>
          <p:cNvPr id="818" name="Rect">
            <a:extLst>
              <a:ext uri="{FF2B5EF4-FFF2-40B4-BE49-F238E27FC236}">
                <a16:creationId xmlns:a16="http://schemas.microsoft.com/office/drawing/2014/main" id="{E4FF4C04-3DAD-FED3-DE1D-8D6F3F3E44FC}"/>
              </a:ext>
            </a:extLst>
          </p:cNvPr>
          <p:cNvPicPr>
            <a:picLocks noChangeAspect="1"/>
          </p:cNvPicPr>
          <p:nvPr/>
        </p:nvPicPr>
        <p:blipFill rotWithShape="1">
          <a:blip r:embed="rId5">
            <a:alphaModFix/>
          </a:blip>
          <a:stretch/>
        </p:blipFill>
        <p:spPr>
          <a:xfrm>
            <a:off x="5086350" y="3505200"/>
            <a:ext cx="3943350" cy="2819400"/>
          </a:xfrm>
          <a:prstGeom prst="rect">
            <a:avLst/>
          </a:prstGeom>
        </p:spPr>
      </p:pic>
      <p:sp>
        <p:nvSpPr>
          <p:cNvPr id="820" name="Primary Heading-1">
            <a:extLst>
              <a:ext uri="{FF2B5EF4-FFF2-40B4-BE49-F238E27FC236}">
                <a16:creationId xmlns:a16="http://schemas.microsoft.com/office/drawing/2014/main" id="{0F842B58-7EE4-21FC-4567-E05078AD9BC9}"/>
              </a:ext>
            </a:extLst>
          </p:cNvPr>
          <p:cNvSpPr txBox="1"/>
          <p:nvPr/>
        </p:nvSpPr>
        <p:spPr>
          <a:xfrm>
            <a:off x="5391150" y="4200525"/>
            <a:ext cx="3367088" cy="2305888"/>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2-Access to Medications </a:t>
            </a:r>
            <a:r>
              <a:rPr lang="en-US" sz="1800" spc="-36" dirty="0">
                <a:solidFill>
                  <a:srgbClr val="161723">
                    <a:alpha val="100000"/>
                  </a:srgbClr>
                </a:solidFill>
                <a:latin typeface="Inter" panose="00000700000000000000" pitchFamily="2" charset="0"/>
              </a:rPr>
              <a:t>:Use validated effective generics.</a:t>
            </a:r>
          </a:p>
          <a:p>
            <a:pPr algn="ctr">
              <a:lnSpc>
                <a:spcPts val="2556"/>
              </a:lnSpc>
            </a:pPr>
            <a:r>
              <a:rPr lang="en-US" sz="1800" spc="-36" dirty="0">
                <a:solidFill>
                  <a:srgbClr val="161723">
                    <a:alpha val="100000"/>
                  </a:srgbClr>
                </a:solidFill>
                <a:latin typeface="Inter" panose="00000700000000000000" pitchFamily="2" charset="0"/>
              </a:rPr>
              <a:t>Favor standard mono- or bi-therapy regimens over expensive combinations.</a:t>
            </a:r>
          </a:p>
          <a:p>
            <a:pPr algn="ctr">
              <a:lnSpc>
                <a:spcPts val="2556"/>
              </a:lnSpc>
            </a:pPr>
            <a:r>
              <a:rPr lang="en-US" sz="1800" spc="-36" dirty="0">
                <a:solidFill>
                  <a:srgbClr val="161723">
                    <a:alpha val="100000"/>
                  </a:srgbClr>
                </a:solidFill>
                <a:latin typeface="Inter" panose="00000700000000000000" pitchFamily="2" charset="0"/>
              </a:rPr>
              <a:t>- Negotiate with pharmaceutical companies or NGOs </a:t>
            </a:r>
            <a:endParaRPr lang="en-US" sz="1800" spc="-36" dirty="0">
              <a:solidFill>
                <a:srgbClr val="161723"/>
              </a:solidFill>
              <a:latin typeface="Inter" panose="00000700000000000000" pitchFamily="2" charset="0"/>
            </a:endParaRPr>
          </a:p>
        </p:txBody>
      </p:sp>
      <p:pic>
        <p:nvPicPr>
          <p:cNvPr id="822" name="Rect">
            <a:extLst>
              <a:ext uri="{FF2B5EF4-FFF2-40B4-BE49-F238E27FC236}">
                <a16:creationId xmlns:a16="http://schemas.microsoft.com/office/drawing/2014/main" id="{890FE5EB-D3C7-DD57-9240-72C0D1354B5C}"/>
              </a:ext>
            </a:extLst>
          </p:cNvPr>
          <p:cNvPicPr>
            <a:picLocks noChangeAspect="1"/>
          </p:cNvPicPr>
          <p:nvPr/>
        </p:nvPicPr>
        <p:blipFill rotWithShape="1">
          <a:blip r:embed="rId5">
            <a:alphaModFix/>
          </a:blip>
          <a:stretch/>
        </p:blipFill>
        <p:spPr>
          <a:xfrm>
            <a:off x="9258300" y="3505200"/>
            <a:ext cx="3943350" cy="2819400"/>
          </a:xfrm>
          <a:prstGeom prst="rect">
            <a:avLst/>
          </a:prstGeom>
        </p:spPr>
      </p:pic>
      <p:sp>
        <p:nvSpPr>
          <p:cNvPr id="824" name="Primary Heading-2">
            <a:extLst>
              <a:ext uri="{FF2B5EF4-FFF2-40B4-BE49-F238E27FC236}">
                <a16:creationId xmlns:a16="http://schemas.microsoft.com/office/drawing/2014/main" id="{42FBBCCD-44CA-5C5E-996B-D5E0ECE7A4D1}"/>
              </a:ext>
            </a:extLst>
          </p:cNvPr>
          <p:cNvSpPr txBox="1"/>
          <p:nvPr/>
        </p:nvSpPr>
        <p:spPr>
          <a:xfrm>
            <a:off x="9563100" y="4200525"/>
            <a:ext cx="3367088" cy="1639038"/>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3-Diagnostics and Laboratory Services</a:t>
            </a:r>
          </a:p>
          <a:p>
            <a:pPr marL="285750" indent="-285750" algn="ctr">
              <a:lnSpc>
                <a:spcPts val="2556"/>
              </a:lnSpc>
              <a:buFontTx/>
              <a:buChar char="-"/>
            </a:pPr>
            <a:r>
              <a:rPr lang="en-US" sz="1800" spc="-36" dirty="0">
                <a:solidFill>
                  <a:srgbClr val="161723">
                    <a:alpha val="100000"/>
                  </a:srgbClr>
                </a:solidFill>
                <a:latin typeface="Inter" panose="00000700000000000000" pitchFamily="2" charset="0"/>
              </a:rPr>
              <a:t>Propose simplified algorithms that do not rely on costly imaging or molecular biology</a:t>
            </a:r>
            <a:r>
              <a:rPr lang="en-US" sz="1800" b="1" spc="-36" dirty="0">
                <a:solidFill>
                  <a:srgbClr val="161723">
                    <a:alpha val="100000"/>
                  </a:srgbClr>
                </a:solidFill>
                <a:latin typeface="Inter" panose="00000700000000000000" pitchFamily="2" charset="0"/>
              </a:rPr>
              <a:t>.</a:t>
            </a:r>
          </a:p>
        </p:txBody>
      </p:sp>
      <p:pic>
        <p:nvPicPr>
          <p:cNvPr id="826" name="Rect">
            <a:extLst>
              <a:ext uri="{FF2B5EF4-FFF2-40B4-BE49-F238E27FC236}">
                <a16:creationId xmlns:a16="http://schemas.microsoft.com/office/drawing/2014/main" id="{4507D02B-F67D-F031-DB69-A4D503946336}"/>
              </a:ext>
            </a:extLst>
          </p:cNvPr>
          <p:cNvPicPr>
            <a:picLocks noChangeAspect="1"/>
          </p:cNvPicPr>
          <p:nvPr/>
        </p:nvPicPr>
        <p:blipFill rotWithShape="1">
          <a:blip r:embed="rId5">
            <a:alphaModFix/>
          </a:blip>
          <a:stretch/>
        </p:blipFill>
        <p:spPr>
          <a:xfrm>
            <a:off x="13430250" y="3505200"/>
            <a:ext cx="3943350" cy="2819400"/>
          </a:xfrm>
          <a:prstGeom prst="rect">
            <a:avLst/>
          </a:prstGeom>
        </p:spPr>
      </p:pic>
      <p:sp>
        <p:nvSpPr>
          <p:cNvPr id="828" name="Primary Heading-3">
            <a:extLst>
              <a:ext uri="{FF2B5EF4-FFF2-40B4-BE49-F238E27FC236}">
                <a16:creationId xmlns:a16="http://schemas.microsoft.com/office/drawing/2014/main" id="{97FA82DF-5FFF-800D-4890-0C0701D20A82}"/>
              </a:ext>
            </a:extLst>
          </p:cNvPr>
          <p:cNvSpPr txBox="1"/>
          <p:nvPr/>
        </p:nvSpPr>
        <p:spPr>
          <a:xfrm>
            <a:off x="13735050" y="4200525"/>
            <a:ext cx="3367088" cy="2639312"/>
          </a:xfrm>
          <a:prstGeom prst="rect">
            <a:avLst/>
          </a:prstGeom>
          <a:noFill/>
        </p:spPr>
        <p:txBody>
          <a:bodyPr vertOverflow="clip" horzOverflow="clip" wrap="square" lIns="0" tIns="0" rIns="0" bIns="0" rtlCol="0" anchor="t">
            <a:spAutoFit/>
          </a:bodyPr>
          <a:lstStyle/>
          <a:p>
            <a:pPr algn="ctr">
              <a:lnSpc>
                <a:spcPts val="2556"/>
              </a:lnSpc>
            </a:pPr>
            <a:r>
              <a:rPr lang="en-US" b="1" spc="-36" dirty="0">
                <a:solidFill>
                  <a:srgbClr val="161723">
                    <a:alpha val="100000"/>
                  </a:srgbClr>
                </a:solidFill>
                <a:latin typeface="Inter" panose="00000700000000000000" pitchFamily="2" charset="0"/>
              </a:rPr>
              <a:t>4-</a:t>
            </a:r>
            <a:r>
              <a:rPr lang="en-US" sz="1800" b="1" spc="-36" dirty="0">
                <a:solidFill>
                  <a:srgbClr val="161723">
                    <a:alpha val="100000"/>
                  </a:srgbClr>
                </a:solidFill>
                <a:latin typeface="Inter" panose="00000700000000000000" pitchFamily="2" charset="0"/>
              </a:rPr>
              <a:t>Organization of Care</a:t>
            </a:r>
          </a:p>
          <a:p>
            <a:pPr algn="ctr">
              <a:lnSpc>
                <a:spcPts val="2556"/>
              </a:lnSpc>
            </a:pPr>
            <a:r>
              <a:rPr lang="en-US" sz="1800" b="1" spc="-36" dirty="0">
                <a:solidFill>
                  <a:srgbClr val="161723">
                    <a:alpha val="100000"/>
                  </a:srgbClr>
                </a:solidFill>
                <a:latin typeface="Inter" panose="00000700000000000000" pitchFamily="2" charset="0"/>
              </a:rPr>
              <a:t>- Develop regional polyvalent oncology centers</a:t>
            </a:r>
          </a:p>
          <a:p>
            <a:pPr algn="ctr">
              <a:lnSpc>
                <a:spcPts val="2556"/>
              </a:lnSpc>
            </a:pPr>
            <a:r>
              <a:rPr lang="en-US" sz="1800" b="1" spc="-36" dirty="0">
                <a:solidFill>
                  <a:srgbClr val="161723">
                    <a:alpha val="100000"/>
                  </a:srgbClr>
                </a:solidFill>
                <a:latin typeface="Inter" panose="00000700000000000000" pitchFamily="2" charset="0"/>
              </a:rPr>
              <a:t>- </a:t>
            </a:r>
            <a:r>
              <a:rPr lang="en-US" sz="1800" spc="-36" dirty="0">
                <a:solidFill>
                  <a:srgbClr val="161723">
                    <a:alpha val="100000"/>
                  </a:srgbClr>
                </a:solidFill>
                <a:latin typeface="Inter" panose="00000700000000000000" pitchFamily="2" charset="0"/>
              </a:rPr>
              <a:t>Create simplified care pathways: consultation, diagnosis, treatment, follow-up</a:t>
            </a:r>
            <a:r>
              <a:rPr lang="en-US" sz="1800" b="1" spc="-36" dirty="0">
                <a:solidFill>
                  <a:srgbClr val="161723">
                    <a:alpha val="100000"/>
                  </a:srgbClr>
                </a:solidFill>
                <a:latin typeface="Inter" panose="00000700000000000000" pitchFamily="2" charset="0"/>
              </a:rPr>
              <a:t>.</a:t>
            </a:r>
          </a:p>
          <a:p>
            <a:pPr algn="ctr">
              <a:lnSpc>
                <a:spcPts val="2556"/>
              </a:lnSpc>
            </a:pPr>
            <a:endParaRPr lang="en-US" sz="1800" b="1" spc="-36" dirty="0">
              <a:solidFill>
                <a:srgbClr val="161723">
                  <a:alpha val="100000"/>
                </a:srgbClr>
              </a:solidFill>
              <a:latin typeface="Inter" panose="00000700000000000000" pitchFamily="2" charset="0"/>
            </a:endParaRPr>
          </a:p>
          <a:p>
            <a:pPr algn="ctr">
              <a:lnSpc>
                <a:spcPts val="2556"/>
              </a:lnSpc>
            </a:pPr>
            <a:r>
              <a:rPr lang="en-US" sz="1800" b="1" spc="-36" dirty="0">
                <a:solidFill>
                  <a:srgbClr val="161723">
                    <a:alpha val="100000"/>
                  </a:srgbClr>
                </a:solidFill>
                <a:latin typeface="Inter" panose="00000700000000000000" pitchFamily="2" charset="0"/>
              </a:rPr>
              <a:t>-</a:t>
            </a:r>
          </a:p>
        </p:txBody>
      </p:sp>
      <p:pic>
        <p:nvPicPr>
          <p:cNvPr id="830" name="Rect">
            <a:extLst>
              <a:ext uri="{FF2B5EF4-FFF2-40B4-BE49-F238E27FC236}">
                <a16:creationId xmlns:a16="http://schemas.microsoft.com/office/drawing/2014/main" id="{D7C786CF-D003-C26F-490E-6AE53ED4875F}"/>
              </a:ext>
            </a:extLst>
          </p:cNvPr>
          <p:cNvPicPr>
            <a:picLocks noChangeAspect="1"/>
          </p:cNvPicPr>
          <p:nvPr/>
        </p:nvPicPr>
        <p:blipFill rotWithShape="1">
          <a:blip r:embed="rId5">
            <a:alphaModFix/>
          </a:blip>
          <a:stretch/>
        </p:blipFill>
        <p:spPr>
          <a:xfrm>
            <a:off x="914400" y="6553200"/>
            <a:ext cx="3943350" cy="2819400"/>
          </a:xfrm>
          <a:prstGeom prst="rect">
            <a:avLst/>
          </a:prstGeom>
        </p:spPr>
      </p:pic>
      <p:sp>
        <p:nvSpPr>
          <p:cNvPr id="832" name="Primary Heading-4">
            <a:extLst>
              <a:ext uri="{FF2B5EF4-FFF2-40B4-BE49-F238E27FC236}">
                <a16:creationId xmlns:a16="http://schemas.microsoft.com/office/drawing/2014/main" id="{301726DC-3084-B8A0-37B6-CC7C6326C36B}"/>
              </a:ext>
            </a:extLst>
          </p:cNvPr>
          <p:cNvSpPr txBox="1"/>
          <p:nvPr/>
        </p:nvSpPr>
        <p:spPr>
          <a:xfrm>
            <a:off x="1219200" y="7248525"/>
            <a:ext cx="3367088" cy="1972463"/>
          </a:xfrm>
          <a:prstGeom prst="rect">
            <a:avLst/>
          </a:prstGeom>
          <a:noFill/>
        </p:spPr>
        <p:txBody>
          <a:bodyPr vertOverflow="clip" horzOverflow="clip" wrap="square" lIns="0" tIns="0" rIns="0" bIns="0" rtlCol="0" anchor="t">
            <a:spAutoFit/>
          </a:bodyPr>
          <a:lstStyle/>
          <a:p>
            <a:pPr algn="ctr">
              <a:lnSpc>
                <a:spcPts val="2556"/>
              </a:lnSpc>
            </a:pPr>
            <a:r>
              <a:rPr lang="en-US" b="1" spc="-36" dirty="0">
                <a:solidFill>
                  <a:srgbClr val="161723"/>
                </a:solidFill>
                <a:latin typeface="Inter" panose="00000700000000000000" pitchFamily="2" charset="0"/>
              </a:rPr>
              <a:t>5-</a:t>
            </a:r>
            <a:r>
              <a:rPr lang="en-US" sz="1800" b="1" spc="-36" dirty="0">
                <a:solidFill>
                  <a:srgbClr val="161723"/>
                </a:solidFill>
                <a:latin typeface="Inter" panose="00000700000000000000" pitchFamily="2" charset="0"/>
              </a:rPr>
              <a:t>Training and Local Guidelines</a:t>
            </a:r>
            <a:endParaRPr lang="en-US" sz="1800" spc="-36" dirty="0">
              <a:solidFill>
                <a:srgbClr val="161723"/>
              </a:solidFill>
              <a:latin typeface="Inter" panose="00000700000000000000" pitchFamily="2" charset="0"/>
            </a:endParaRPr>
          </a:p>
          <a:p>
            <a:pPr algn="ctr">
              <a:lnSpc>
                <a:spcPts val="2556"/>
              </a:lnSpc>
            </a:pPr>
            <a:r>
              <a:rPr lang="en-US" sz="1800" spc="-36" dirty="0">
                <a:solidFill>
                  <a:srgbClr val="161723"/>
                </a:solidFill>
                <a:latin typeface="Inter" panose="00000700000000000000" pitchFamily="2" charset="0"/>
              </a:rPr>
              <a:t>- Draft national protocols validated by local experts.</a:t>
            </a:r>
          </a:p>
          <a:p>
            <a:pPr algn="ctr">
              <a:lnSpc>
                <a:spcPts val="2556"/>
              </a:lnSpc>
            </a:pPr>
            <a:r>
              <a:rPr lang="en-US" sz="1800" spc="-36" dirty="0">
                <a:solidFill>
                  <a:srgbClr val="161723"/>
                </a:solidFill>
                <a:latin typeface="Inter" panose="00000700000000000000" pitchFamily="2" charset="0"/>
              </a:rPr>
              <a:t>- Provide ongoing training for oncologists, general practitioners, and pharmacists</a:t>
            </a:r>
          </a:p>
        </p:txBody>
      </p:sp>
      <p:pic>
        <p:nvPicPr>
          <p:cNvPr id="834" name="Rect">
            <a:extLst>
              <a:ext uri="{FF2B5EF4-FFF2-40B4-BE49-F238E27FC236}">
                <a16:creationId xmlns:a16="http://schemas.microsoft.com/office/drawing/2014/main" id="{B7447CC5-C750-1374-72DE-364C09E60D62}"/>
              </a:ext>
            </a:extLst>
          </p:cNvPr>
          <p:cNvPicPr>
            <a:picLocks noChangeAspect="1"/>
          </p:cNvPicPr>
          <p:nvPr/>
        </p:nvPicPr>
        <p:blipFill rotWithShape="1">
          <a:blip r:embed="rId5">
            <a:alphaModFix/>
          </a:blip>
          <a:stretch/>
        </p:blipFill>
        <p:spPr>
          <a:xfrm>
            <a:off x="5142548" y="6506413"/>
            <a:ext cx="3943350" cy="2819400"/>
          </a:xfrm>
          <a:prstGeom prst="rect">
            <a:avLst/>
          </a:prstGeom>
        </p:spPr>
      </p:pic>
      <p:sp>
        <p:nvSpPr>
          <p:cNvPr id="836" name="Primary Heading-5">
            <a:extLst>
              <a:ext uri="{FF2B5EF4-FFF2-40B4-BE49-F238E27FC236}">
                <a16:creationId xmlns:a16="http://schemas.microsoft.com/office/drawing/2014/main" id="{3BD19B8D-8B0B-7245-77DF-CA48711B9379}"/>
              </a:ext>
            </a:extLst>
          </p:cNvPr>
          <p:cNvSpPr txBox="1"/>
          <p:nvPr/>
        </p:nvSpPr>
        <p:spPr>
          <a:xfrm>
            <a:off x="5391150" y="7248525"/>
            <a:ext cx="3367088" cy="1972463"/>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6 Supportive and Palliative Care*</a:t>
            </a:r>
          </a:p>
          <a:p>
            <a:pPr algn="ctr">
              <a:lnSpc>
                <a:spcPts val="2556"/>
              </a:lnSpc>
            </a:pPr>
            <a:r>
              <a:rPr lang="en-US" sz="1800" spc="-36" dirty="0">
                <a:solidFill>
                  <a:srgbClr val="161723">
                    <a:alpha val="100000"/>
                  </a:srgbClr>
                </a:solidFill>
                <a:latin typeface="Inter" panose="00000700000000000000" pitchFamily="2" charset="0"/>
              </a:rPr>
              <a:t>- Prioritize accessible basic palliative care: oral morphine, nutrition, psychological support.</a:t>
            </a:r>
          </a:p>
          <a:p>
            <a:pPr algn="ctr">
              <a:lnSpc>
                <a:spcPts val="2556"/>
              </a:lnSpc>
            </a:pPr>
            <a:r>
              <a:rPr lang="en-US" sz="1800" spc="-36" dirty="0">
                <a:solidFill>
                  <a:srgbClr val="161723">
                    <a:alpha val="100000"/>
                  </a:srgbClr>
                </a:solidFill>
                <a:latin typeface="Inter" panose="00000700000000000000" pitchFamily="2" charset="0"/>
              </a:rPr>
              <a:t>- Create *low-cost integrated palliative care units*.</a:t>
            </a:r>
          </a:p>
        </p:txBody>
      </p:sp>
      <p:pic>
        <p:nvPicPr>
          <p:cNvPr id="838" name="Rect">
            <a:extLst>
              <a:ext uri="{FF2B5EF4-FFF2-40B4-BE49-F238E27FC236}">
                <a16:creationId xmlns:a16="http://schemas.microsoft.com/office/drawing/2014/main" id="{A053735F-8402-D1F0-432C-B19F65C3E316}"/>
              </a:ext>
            </a:extLst>
          </p:cNvPr>
          <p:cNvPicPr>
            <a:picLocks noChangeAspect="1"/>
          </p:cNvPicPr>
          <p:nvPr/>
        </p:nvPicPr>
        <p:blipFill rotWithShape="1">
          <a:blip r:embed="rId5">
            <a:alphaModFix/>
          </a:blip>
          <a:stretch/>
        </p:blipFill>
        <p:spPr>
          <a:xfrm>
            <a:off x="9258300" y="6553200"/>
            <a:ext cx="3943350" cy="2819400"/>
          </a:xfrm>
          <a:prstGeom prst="rect">
            <a:avLst/>
          </a:prstGeom>
        </p:spPr>
      </p:pic>
      <p:sp>
        <p:nvSpPr>
          <p:cNvPr id="840" name="Primary Heading-6">
            <a:extLst>
              <a:ext uri="{FF2B5EF4-FFF2-40B4-BE49-F238E27FC236}">
                <a16:creationId xmlns:a16="http://schemas.microsoft.com/office/drawing/2014/main" id="{5496004B-A705-7D24-272A-4C21FEE04F8C}"/>
              </a:ext>
            </a:extLst>
          </p:cNvPr>
          <p:cNvSpPr txBox="1"/>
          <p:nvPr/>
        </p:nvSpPr>
        <p:spPr>
          <a:xfrm>
            <a:off x="9563100" y="7248525"/>
            <a:ext cx="3367088" cy="1972463"/>
          </a:xfrm>
          <a:prstGeom prst="rect">
            <a:avLst/>
          </a:prstGeom>
          <a:noFill/>
        </p:spPr>
        <p:txBody>
          <a:bodyPr vertOverflow="clip" horzOverflow="clip" wrap="square" lIns="0" tIns="0" rIns="0" bIns="0" rtlCol="0" anchor="t">
            <a:spAutoFit/>
          </a:bodyPr>
          <a:lstStyle/>
          <a:p>
            <a:pPr algn="ctr">
              <a:lnSpc>
                <a:spcPts val="2556"/>
              </a:lnSpc>
            </a:pPr>
            <a:r>
              <a:rPr lang="en-US" sz="1800" b="1" spc="-36" dirty="0">
                <a:solidFill>
                  <a:srgbClr val="161723">
                    <a:alpha val="100000"/>
                  </a:srgbClr>
                </a:solidFill>
                <a:latin typeface="Inter" panose="00000700000000000000" pitchFamily="2" charset="0"/>
              </a:rPr>
              <a:t>7- Partnerships and Innovation*</a:t>
            </a:r>
          </a:p>
          <a:p>
            <a:pPr algn="ctr">
              <a:lnSpc>
                <a:spcPts val="2556"/>
              </a:lnSpc>
            </a:pPr>
            <a:r>
              <a:rPr lang="en-US" sz="1800" b="1" spc="-36" dirty="0">
                <a:solidFill>
                  <a:srgbClr val="161723">
                    <a:alpha val="100000"/>
                  </a:srgbClr>
                </a:solidFill>
                <a:latin typeface="Inter" panose="00000700000000000000" pitchFamily="2" charset="0"/>
              </a:rPr>
              <a:t>- </a:t>
            </a:r>
            <a:r>
              <a:rPr lang="en-US" sz="1800" spc="-36" dirty="0">
                <a:solidFill>
                  <a:srgbClr val="161723">
                    <a:alpha val="100000"/>
                  </a:srgbClr>
                </a:solidFill>
                <a:latin typeface="Inter" panose="00000700000000000000" pitchFamily="2" charset="0"/>
              </a:rPr>
              <a:t>Establish *partnerships with international medical societies* to adapt recommendations.</a:t>
            </a:r>
          </a:p>
          <a:p>
            <a:pPr algn="ctr">
              <a:lnSpc>
                <a:spcPts val="2556"/>
              </a:lnSpc>
            </a:pPr>
            <a:r>
              <a:rPr lang="en-US" sz="1800" spc="-36" dirty="0">
                <a:solidFill>
                  <a:srgbClr val="161723">
                    <a:alpha val="100000"/>
                  </a:srgbClr>
                </a:solidFill>
                <a:latin typeface="Inter" panose="00000700000000000000" pitchFamily="2" charset="0"/>
              </a:rPr>
              <a:t>Integrate telemedicine or case follow-up and expert advice.</a:t>
            </a:r>
          </a:p>
        </p:txBody>
      </p:sp>
      <p:pic>
        <p:nvPicPr>
          <p:cNvPr id="842" name="Rect">
            <a:extLst>
              <a:ext uri="{FF2B5EF4-FFF2-40B4-BE49-F238E27FC236}">
                <a16:creationId xmlns:a16="http://schemas.microsoft.com/office/drawing/2014/main" id="{1833EBD9-95B1-11DC-8B77-AD274D5B83B9}"/>
              </a:ext>
            </a:extLst>
          </p:cNvPr>
          <p:cNvPicPr>
            <a:picLocks noChangeAspect="1"/>
          </p:cNvPicPr>
          <p:nvPr/>
        </p:nvPicPr>
        <p:blipFill rotWithShape="1">
          <a:blip r:embed="rId5">
            <a:alphaModFix/>
          </a:blip>
          <a:stretch/>
        </p:blipFill>
        <p:spPr>
          <a:xfrm>
            <a:off x="13430250" y="6553200"/>
            <a:ext cx="3943350" cy="2819400"/>
          </a:xfrm>
          <a:prstGeom prst="rect">
            <a:avLst/>
          </a:prstGeom>
        </p:spPr>
      </p:pic>
      <p:sp>
        <p:nvSpPr>
          <p:cNvPr id="844" name="Primary Heading-7">
            <a:extLst>
              <a:ext uri="{FF2B5EF4-FFF2-40B4-BE49-F238E27FC236}">
                <a16:creationId xmlns:a16="http://schemas.microsoft.com/office/drawing/2014/main" id="{58B303D5-ABB2-F386-91EF-8D072A86AC5A}"/>
              </a:ext>
            </a:extLst>
          </p:cNvPr>
          <p:cNvSpPr txBox="1"/>
          <p:nvPr/>
        </p:nvSpPr>
        <p:spPr>
          <a:xfrm>
            <a:off x="13735050" y="7248525"/>
            <a:ext cx="3367088" cy="1639038"/>
          </a:xfrm>
          <a:prstGeom prst="rect">
            <a:avLst/>
          </a:prstGeom>
          <a:noFill/>
        </p:spPr>
        <p:txBody>
          <a:bodyPr vertOverflow="clip" horzOverflow="clip" wrap="square" lIns="0" tIns="0" rIns="0" bIns="0" rtlCol="0" anchor="t">
            <a:spAutoFit/>
          </a:bodyPr>
          <a:lstStyle/>
          <a:p>
            <a:pPr algn="ctr">
              <a:lnSpc>
                <a:spcPts val="2556"/>
              </a:lnSpc>
            </a:pPr>
            <a:r>
              <a:rPr lang="en-US" b="1" spc="-105" dirty="0">
                <a:solidFill>
                  <a:srgbClr val="452E5A">
                    <a:alpha val="100000"/>
                  </a:srgbClr>
                </a:solidFill>
                <a:latin typeface="Inter" panose="00000700000000000000" pitchFamily="2" charset="0"/>
              </a:rPr>
              <a:t>8-Data Quality </a:t>
            </a:r>
            <a:r>
              <a:rPr lang="en-US" spc="-105" dirty="0">
                <a:solidFill>
                  <a:srgbClr val="452E5A">
                    <a:alpha val="100000"/>
                  </a:srgbClr>
                </a:solidFill>
                <a:latin typeface="Inter" panose="00000700000000000000" pitchFamily="2" charset="0"/>
              </a:rPr>
              <a:t>Drives Survival </a:t>
            </a:r>
            <a:r>
              <a:rPr lang="en-US" spc="-105" dirty="0">
                <a:latin typeface="Inter" panose="00000700000000000000" pitchFamily="2" charset="0"/>
              </a:rPr>
              <a:t>Comparisons</a:t>
            </a:r>
          </a:p>
          <a:p>
            <a:pPr algn="ctr">
              <a:lnSpc>
                <a:spcPts val="2556"/>
              </a:lnSpc>
            </a:pPr>
            <a:r>
              <a:rPr lang="en-US" spc="-105" dirty="0">
                <a:latin typeface="Inter" panose="00000700000000000000" pitchFamily="2" charset="0"/>
              </a:rPr>
              <a:t>Cancer Registries: Foundation for Effective Cancer Control</a:t>
            </a:r>
          </a:p>
          <a:p>
            <a:pPr algn="ctr">
              <a:lnSpc>
                <a:spcPts val="2556"/>
              </a:lnSpc>
            </a:pPr>
            <a:endParaRPr lang="en-US" sz="1800" spc="-36" dirty="0">
              <a:solidFill>
                <a:srgbClr val="161723"/>
              </a:solidFill>
              <a:latin typeface="Inter" panose="00000700000000000000" pitchFamily="2" charset="0"/>
            </a:endParaRPr>
          </a:p>
        </p:txBody>
      </p:sp>
      <p:sp>
        <p:nvSpPr>
          <p:cNvPr id="846" name="Title 3">
            <a:extLst>
              <a:ext uri="{FF2B5EF4-FFF2-40B4-BE49-F238E27FC236}">
                <a16:creationId xmlns:a16="http://schemas.microsoft.com/office/drawing/2014/main" id="{3B17FF47-0770-5A70-8CDD-C2C9C3B00CCB}"/>
              </a:ext>
            </a:extLst>
          </p:cNvPr>
          <p:cNvSpPr txBox="1"/>
          <p:nvPr/>
        </p:nvSpPr>
        <p:spPr>
          <a:xfrm>
            <a:off x="914400" y="886873"/>
            <a:ext cx="15636240" cy="2719462"/>
          </a:xfrm>
          <a:prstGeom prst="rect">
            <a:avLst/>
          </a:prstGeom>
          <a:noFill/>
        </p:spPr>
        <p:txBody>
          <a:bodyPr vertOverflow="clip" horzOverflow="clip" wrap="square" lIns="0" tIns="0" rIns="0" bIns="0" rtlCol="0" anchor="t">
            <a:spAutoFit/>
          </a:bodyPr>
          <a:lstStyle/>
          <a:p>
            <a:pPr algn="l">
              <a:lnSpc>
                <a:spcPts val="5376"/>
              </a:lnSpc>
            </a:pPr>
            <a:r>
              <a:rPr lang="en-US" sz="4200" b="1" spc="-105" dirty="0">
                <a:solidFill>
                  <a:schemeClr val="accent1"/>
                </a:solidFill>
                <a:latin typeface="Inter" panose="00000700000000000000" pitchFamily="2" charset="0"/>
              </a:rPr>
              <a:t>Strategic Recommendations to Reduce Cancer Disparities</a:t>
            </a:r>
          </a:p>
          <a:p>
            <a:pPr algn="ctr">
              <a:lnSpc>
                <a:spcPts val="5376"/>
              </a:lnSpc>
            </a:pPr>
            <a:r>
              <a:rPr lang="ar-AE" sz="4200" b="1" spc="-105" dirty="0">
                <a:solidFill>
                  <a:schemeClr val="accent1"/>
                </a:solidFill>
                <a:latin typeface="Inter" panose="00000700000000000000" pitchFamily="2" charset="0"/>
              </a:rPr>
              <a:t>التوصيات الاستراتيجية</a:t>
            </a:r>
            <a:r>
              <a:rPr lang="fr-FR" sz="4200" b="1" spc="-105" dirty="0">
                <a:solidFill>
                  <a:schemeClr val="accent1"/>
                </a:solidFill>
                <a:latin typeface="Inter" panose="00000700000000000000" pitchFamily="2" charset="0"/>
              </a:rPr>
              <a:t> </a:t>
            </a:r>
          </a:p>
          <a:p>
            <a:pPr algn="ctr">
              <a:lnSpc>
                <a:spcPts val="5376"/>
              </a:lnSpc>
            </a:pPr>
            <a:endParaRPr lang="en-US" sz="4200" spc="-105" dirty="0">
              <a:solidFill>
                <a:srgbClr val="452E5A">
                  <a:alpha val="100000"/>
                </a:srgbClr>
              </a:solidFill>
              <a:latin typeface="Inter" panose="00000700000000000000" pitchFamily="2" charset="0"/>
            </a:endParaRPr>
          </a:p>
          <a:p>
            <a:pPr algn="l">
              <a:lnSpc>
                <a:spcPts val="5376"/>
              </a:lnSpc>
            </a:pPr>
            <a:endParaRPr lang="ar-AE" sz="4200" spc="-105" dirty="0">
              <a:solidFill>
                <a:srgbClr val="452E5A">
                  <a:alpha val="100000"/>
                </a:srgbClr>
              </a:solidFill>
              <a:latin typeface="Inter" panose="00000700000000000000" pitchFamily="2" charset="0"/>
            </a:endParaRPr>
          </a:p>
        </p:txBody>
      </p:sp>
      <p:sp>
        <p:nvSpPr>
          <p:cNvPr id="848" name="SubTitle">
            <a:extLst>
              <a:ext uri="{FF2B5EF4-FFF2-40B4-BE49-F238E27FC236}">
                <a16:creationId xmlns:a16="http://schemas.microsoft.com/office/drawing/2014/main" id="{E1FC30BA-F29D-8477-8AF3-E2BA73429E2E}"/>
              </a:ext>
            </a:extLst>
          </p:cNvPr>
          <p:cNvSpPr txBox="1"/>
          <p:nvPr/>
        </p:nvSpPr>
        <p:spPr>
          <a:xfrm>
            <a:off x="914400" y="2362200"/>
            <a:ext cx="12682538" cy="669479"/>
          </a:xfrm>
          <a:prstGeom prst="rect">
            <a:avLst/>
          </a:prstGeom>
          <a:noFill/>
        </p:spPr>
        <p:txBody>
          <a:bodyPr vertOverflow="clip" horzOverflow="clip" wrap="square" lIns="0" tIns="0" rIns="0" bIns="0" rtlCol="0" anchor="t">
            <a:spAutoFit/>
          </a:bodyPr>
          <a:lstStyle/>
          <a:p>
            <a:pPr algn="l">
              <a:lnSpc>
                <a:spcPts val="2556"/>
              </a:lnSpc>
            </a:pPr>
            <a:endParaRPr lang="en-US" spc="-36" dirty="0">
              <a:solidFill>
                <a:srgbClr val="6E6E74">
                  <a:alpha val="100000"/>
                </a:srgbClr>
              </a:solidFill>
              <a:latin typeface="Inter" panose="00000700000000000000" pitchFamily="2" charset="0"/>
            </a:endParaRPr>
          </a:p>
          <a:p>
            <a:pPr algn="l">
              <a:lnSpc>
                <a:spcPts val="2556"/>
              </a:lnSpc>
            </a:pPr>
            <a:r>
              <a:rPr lang="en-US" sz="2800" spc="-36" dirty="0">
                <a:solidFill>
                  <a:srgbClr val="6E6E74">
                    <a:alpha val="100000"/>
                  </a:srgbClr>
                </a:solidFill>
                <a:latin typeface="Inter" panose="00000700000000000000" pitchFamily="2" charset="0"/>
              </a:rPr>
              <a:t>Priority, pragmatic actions for LMICs to improve survival and quality of life</a:t>
            </a:r>
          </a:p>
        </p:txBody>
      </p:sp>
    </p:spTree>
    <p:extLst>
      <p:ext uri="{BB962C8B-B14F-4D97-AF65-F5344CB8AC3E}">
        <p14:creationId xmlns:p14="http://schemas.microsoft.com/office/powerpoint/2010/main" val="27251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784F1-2FDF-61F6-CD00-B71D0964EAD9}"/>
              </a:ext>
            </a:extLst>
          </p:cNvPr>
          <p:cNvSpPr>
            <a:spLocks noGrp="1"/>
          </p:cNvSpPr>
          <p:nvPr>
            <p:ph type="title"/>
          </p:nvPr>
        </p:nvSpPr>
        <p:spPr>
          <a:xfrm>
            <a:off x="839788" y="457200"/>
            <a:ext cx="16608424" cy="1600200"/>
          </a:xfrm>
        </p:spPr>
        <p:txBody>
          <a:bodyPr/>
          <a:lstStyle/>
          <a:p>
            <a:r>
              <a:rPr lang="en-US" dirty="0"/>
              <a:t>Cancer: A Major Global Health Threat</a:t>
            </a:r>
            <a:br>
              <a:rPr lang="en-US" dirty="0"/>
            </a:br>
            <a:endParaRPr lang="fr-FR" dirty="0"/>
          </a:p>
        </p:txBody>
      </p:sp>
      <p:pic>
        <p:nvPicPr>
          <p:cNvPr id="5" name="Espace réservé pour une image  4">
            <a:extLst>
              <a:ext uri="{FF2B5EF4-FFF2-40B4-BE49-F238E27FC236}">
                <a16:creationId xmlns:a16="http://schemas.microsoft.com/office/drawing/2014/main" id="{CC435F3D-01A2-0B2F-C561-ABE4DEE8CC8B}"/>
              </a:ext>
            </a:extLst>
          </p:cNvPr>
          <p:cNvPicPr>
            <a:picLocks noGrp="1" noChangeAspect="1"/>
          </p:cNvPicPr>
          <p:nvPr>
            <p:ph type="pic" idx="1"/>
          </p:nvPr>
        </p:nvPicPr>
        <p:blipFill>
          <a:blip r:embed="rId3"/>
          <a:srcRect l="922" r="922"/>
          <a:stretch>
            <a:fillRect/>
          </a:stretch>
        </p:blipFill>
        <p:spPr>
          <a:xfrm>
            <a:off x="9216366" y="2338800"/>
            <a:ext cx="9071634" cy="5835173"/>
          </a:xfrm>
          <a:prstGeom prst="rect">
            <a:avLst/>
          </a:prstGeom>
        </p:spPr>
      </p:pic>
      <p:pic>
        <p:nvPicPr>
          <p:cNvPr id="6" name="Image 5">
            <a:extLst>
              <a:ext uri="{FF2B5EF4-FFF2-40B4-BE49-F238E27FC236}">
                <a16:creationId xmlns:a16="http://schemas.microsoft.com/office/drawing/2014/main" id="{6609F305-F30A-728F-B3E5-EC939DC88775}"/>
              </a:ext>
            </a:extLst>
          </p:cNvPr>
          <p:cNvPicPr>
            <a:picLocks noChangeAspect="1"/>
          </p:cNvPicPr>
          <p:nvPr/>
        </p:nvPicPr>
        <p:blipFill>
          <a:blip r:embed="rId4"/>
          <a:stretch>
            <a:fillRect/>
          </a:stretch>
        </p:blipFill>
        <p:spPr>
          <a:xfrm>
            <a:off x="72366" y="37657"/>
            <a:ext cx="9071634" cy="10211685"/>
          </a:xfrm>
          <a:prstGeom prst="rect">
            <a:avLst/>
          </a:prstGeom>
        </p:spPr>
      </p:pic>
      <p:sp>
        <p:nvSpPr>
          <p:cNvPr id="4" name="Espace réservé du texte 3">
            <a:extLst>
              <a:ext uri="{FF2B5EF4-FFF2-40B4-BE49-F238E27FC236}">
                <a16:creationId xmlns:a16="http://schemas.microsoft.com/office/drawing/2014/main" id="{16E18691-89EC-3C33-5719-1FFCFD5FF299}"/>
              </a:ext>
            </a:extLst>
          </p:cNvPr>
          <p:cNvSpPr>
            <a:spLocks noGrp="1"/>
          </p:cNvSpPr>
          <p:nvPr>
            <p:ph type="body" sz="half" idx="2"/>
          </p:nvPr>
        </p:nvSpPr>
        <p:spPr>
          <a:xfrm>
            <a:off x="839788" y="1737360"/>
            <a:ext cx="7984172" cy="8321040"/>
          </a:xfrm>
        </p:spPr>
        <p:txBody>
          <a:bodyPr>
            <a:noAutofit/>
          </a:bodyPr>
          <a:lstStyle/>
          <a:p>
            <a:r>
              <a:rPr lang="en-US" sz="2000" b="1" dirty="0">
                <a:solidFill>
                  <a:srgbClr val="FFFFFF">
                    <a:alpha val="100000"/>
                  </a:srgbClr>
                </a:solidFill>
                <a:latin typeface="Roboto" panose="00000700000000000000" pitchFamily="2" charset="0"/>
              </a:rPr>
              <a:t>1- 19.3M new cancer cases (2022, IARC)</a:t>
            </a:r>
            <a:r>
              <a:rPr lang="en-US" sz="2000" b="1" dirty="0">
                <a:solidFill>
                  <a:srgbClr val="FFFFFF"/>
                </a:solidFill>
                <a:latin typeface="Roboto" panose="00000700000000000000" pitchFamily="2" charset="0"/>
              </a:rPr>
              <a:t> , rapid rise in global incidence , 45 M in 2050 , </a:t>
            </a:r>
            <a:r>
              <a:rPr lang="fr-FR" sz="2000" b="1" dirty="0">
                <a:solidFill>
                  <a:schemeClr val="bg1">
                    <a:lumMod val="95000"/>
                  </a:schemeClr>
                </a:solidFill>
              </a:rPr>
              <a:t>and the </a:t>
            </a:r>
            <a:r>
              <a:rPr lang="fr-FR" sz="2000" b="1" dirty="0" err="1">
                <a:solidFill>
                  <a:schemeClr val="bg1">
                    <a:lumMod val="95000"/>
                  </a:schemeClr>
                </a:solidFill>
              </a:rPr>
              <a:t>annual</a:t>
            </a:r>
            <a:r>
              <a:rPr lang="fr-FR" sz="2000" b="1" dirty="0">
                <a:solidFill>
                  <a:schemeClr val="bg1">
                    <a:lumMod val="95000"/>
                  </a:schemeClr>
                </a:solidFill>
              </a:rPr>
              <a:t> </a:t>
            </a:r>
            <a:r>
              <a:rPr lang="fr-FR" sz="2000" b="1" dirty="0" err="1">
                <a:solidFill>
                  <a:schemeClr val="bg1">
                    <a:lumMod val="95000"/>
                  </a:schemeClr>
                </a:solidFill>
              </a:rPr>
              <a:t>number</a:t>
            </a:r>
            <a:r>
              <a:rPr lang="fr-FR" sz="2000" b="1" dirty="0">
                <a:solidFill>
                  <a:schemeClr val="bg1">
                    <a:lumMod val="95000"/>
                  </a:schemeClr>
                </a:solidFill>
              </a:rPr>
              <a:t> of </a:t>
            </a:r>
            <a:r>
              <a:rPr lang="fr-FR" sz="2000" b="1" dirty="0" err="1">
                <a:solidFill>
                  <a:schemeClr val="bg1">
                    <a:lumMod val="95000"/>
                  </a:schemeClr>
                </a:solidFill>
              </a:rPr>
              <a:t>death</a:t>
            </a:r>
            <a:r>
              <a:rPr lang="fr-FR" sz="2000" b="1" dirty="0">
                <a:solidFill>
                  <a:schemeClr val="bg1">
                    <a:lumMod val="95000"/>
                  </a:schemeClr>
                </a:solidFill>
              </a:rPr>
              <a:t> </a:t>
            </a:r>
            <a:r>
              <a:rPr lang="fr-FR" sz="2000" b="1" dirty="0" err="1">
                <a:solidFill>
                  <a:schemeClr val="bg1">
                    <a:lumMod val="95000"/>
                  </a:schemeClr>
                </a:solidFill>
              </a:rPr>
              <a:t>will</a:t>
            </a:r>
            <a:r>
              <a:rPr lang="fr-FR" sz="2000" b="1" dirty="0">
                <a:solidFill>
                  <a:schemeClr val="bg1">
                    <a:lumMod val="95000"/>
                  </a:schemeClr>
                </a:solidFill>
              </a:rPr>
              <a:t> </a:t>
            </a:r>
            <a:r>
              <a:rPr lang="fr-FR" sz="2000" b="1" dirty="0" err="1">
                <a:solidFill>
                  <a:schemeClr val="bg1">
                    <a:lumMod val="95000"/>
                  </a:schemeClr>
                </a:solidFill>
              </a:rPr>
              <a:t>be</a:t>
            </a:r>
            <a:r>
              <a:rPr lang="fr-FR" sz="2000" b="1" dirty="0">
                <a:solidFill>
                  <a:schemeClr val="bg1">
                    <a:lumMod val="95000"/>
                  </a:schemeClr>
                </a:solidFill>
              </a:rPr>
              <a:t> </a:t>
            </a:r>
            <a:r>
              <a:rPr lang="fr-FR" sz="2000" b="1" dirty="0" err="1">
                <a:solidFill>
                  <a:schemeClr val="bg1">
                    <a:lumMod val="95000"/>
                  </a:schemeClr>
                </a:solidFill>
              </a:rPr>
              <a:t>around</a:t>
            </a:r>
            <a:r>
              <a:rPr lang="fr-FR" sz="2000" b="1" dirty="0">
                <a:solidFill>
                  <a:schemeClr val="bg1">
                    <a:lumMod val="95000"/>
                  </a:schemeClr>
                </a:solidFill>
              </a:rPr>
              <a:t> 20.5 millions .</a:t>
            </a:r>
          </a:p>
          <a:p>
            <a:pPr algn="r"/>
            <a:r>
              <a:rPr lang="ar-AE" sz="2000" b="1" dirty="0">
                <a:solidFill>
                  <a:schemeClr val="bg1">
                    <a:lumMod val="95000"/>
                  </a:schemeClr>
                </a:solidFill>
              </a:rPr>
              <a:t>19.3 مليون حالة سرطان جديدة (2022، الوكالة الدولية لبحوث السرطان)، زيادة سريعة في الانتشار العالمي، 45 مليون في 2050، ومن المتوقع أن يكون عدد الوفيات السنوي حوالي 20.5 مليون.</a:t>
            </a:r>
            <a:endParaRPr lang="fr-FR" sz="2000" b="1" dirty="0">
              <a:solidFill>
                <a:schemeClr val="bg1">
                  <a:lumMod val="95000"/>
                </a:schemeClr>
              </a:solidFill>
            </a:endParaRPr>
          </a:p>
          <a:p>
            <a:endParaRPr lang="fr-FR" sz="2000" b="1" dirty="0">
              <a:solidFill>
                <a:schemeClr val="bg1">
                  <a:lumMod val="95000"/>
                </a:schemeClr>
              </a:solidFill>
            </a:endParaRPr>
          </a:p>
          <a:p>
            <a:r>
              <a:rPr lang="en-US" sz="2000" b="1" dirty="0">
                <a:solidFill>
                  <a:srgbClr val="FFFFFF">
                    <a:alpha val="100000"/>
                  </a:srgbClr>
                </a:solidFill>
                <a:latin typeface="Roboto" panose="00000700000000000000" pitchFamily="2" charset="0"/>
              </a:rPr>
              <a:t>2- Nearly 70% of cancer deaths in LMICs</a:t>
            </a:r>
            <a:r>
              <a:rPr lang="en-US" sz="2000" b="1" dirty="0">
                <a:solidFill>
                  <a:srgbClr val="FFFFFF"/>
                </a:solidFill>
                <a:latin typeface="Roboto" panose="00000700000000000000" pitchFamily="2" charset="0"/>
              </a:rPr>
              <a:t> — disproportionate mortality burden</a:t>
            </a:r>
          </a:p>
          <a:p>
            <a:pPr algn="r"/>
            <a:r>
              <a:rPr lang="ar-AE" sz="2000" b="1" dirty="0">
                <a:solidFill>
                  <a:schemeClr val="bg1">
                    <a:lumMod val="95000"/>
                  </a:schemeClr>
                </a:solidFill>
              </a:rPr>
              <a:t>حوالي 70٪ من وفيات السرطان في البلدان منخفضة ومتوسطة الدخل</a:t>
            </a:r>
            <a:endParaRPr lang="fr-FR" sz="2000" b="1" dirty="0">
              <a:solidFill>
                <a:schemeClr val="bg1">
                  <a:lumMod val="95000"/>
                </a:schemeClr>
              </a:solidFill>
            </a:endParaRPr>
          </a:p>
          <a:p>
            <a:pPr algn="r"/>
            <a:endParaRPr lang="fr-FR" sz="2000" b="1" dirty="0">
              <a:solidFill>
                <a:schemeClr val="bg1">
                  <a:lumMod val="95000"/>
                </a:schemeClr>
              </a:solidFill>
            </a:endParaRPr>
          </a:p>
          <a:p>
            <a:r>
              <a:rPr lang="en-US" sz="2000" b="1" dirty="0">
                <a:solidFill>
                  <a:schemeClr val="bg1">
                    <a:lumMod val="95000"/>
                  </a:schemeClr>
                </a:solidFill>
              </a:rPr>
              <a:t>3- In the 21st century, medical advances in the early detection of cancers have significantly improved survival rates , These advance combined with proactive prevention policies, have reduced the mortality rate of many cancers.</a:t>
            </a:r>
          </a:p>
          <a:p>
            <a:pPr algn="r"/>
            <a:r>
              <a:rPr lang="ar-AE" sz="2000" b="1" dirty="0">
                <a:solidFill>
                  <a:schemeClr val="bg1">
                    <a:lumMod val="95000"/>
                  </a:schemeClr>
                </a:solidFill>
              </a:rPr>
              <a:t>في القرن الحادي والعشرين، أدت التقدمات الطبية في الكشف المبكر عن السرطان إلى تحسين</a:t>
            </a:r>
            <a:r>
              <a:rPr lang="fr-FR" sz="2000" b="1" dirty="0">
                <a:solidFill>
                  <a:schemeClr val="bg1">
                    <a:lumMod val="95000"/>
                  </a:schemeClr>
                </a:solidFill>
              </a:rPr>
              <a:t>-</a:t>
            </a:r>
            <a:r>
              <a:rPr lang="ar-AE" sz="2000" b="1" dirty="0">
                <a:solidFill>
                  <a:schemeClr val="bg1">
                    <a:lumMod val="95000"/>
                  </a:schemeClr>
                </a:solidFill>
              </a:rPr>
              <a:t> معدلات النجاة بشكل كبير. وقد أسهمت هذه التقدمات جنبًا إلى جنب مع السياسات الوقائية الاستباقية في خفض معدل الوفيات من العديد من أنواع السرطان.</a:t>
            </a:r>
            <a:endParaRPr lang="fr-FR" sz="2000" b="1" dirty="0">
              <a:solidFill>
                <a:schemeClr val="bg1">
                  <a:lumMod val="95000"/>
                </a:schemeClr>
              </a:solidFill>
            </a:endParaRPr>
          </a:p>
          <a:p>
            <a:endParaRPr lang="fr-FR" sz="2000" dirty="0"/>
          </a:p>
          <a:p>
            <a:r>
              <a:rPr lang="en-US" sz="2000" b="1" dirty="0">
                <a:solidFill>
                  <a:srgbClr val="FFFFFF">
                    <a:alpha val="100000"/>
                  </a:srgbClr>
                </a:solidFill>
                <a:latin typeface="Roboto" panose="00000700000000000000" pitchFamily="2" charset="0"/>
              </a:rPr>
              <a:t>4-Urgent action needed across health systems, prioritizing prevention and access in LMICs</a:t>
            </a:r>
          </a:p>
          <a:p>
            <a:pPr algn="r"/>
            <a:r>
              <a:rPr lang="ar-AE" sz="2000" b="1" dirty="0">
                <a:solidFill>
                  <a:schemeClr val="bg1">
                    <a:lumMod val="95000"/>
                  </a:schemeClr>
                </a:solidFill>
              </a:rPr>
              <a:t>هناك حاجة إلى اتخاذ إجراءات عاجلة عبر أنظمة الصحة، مع إعطاء الأولوية للوقاية وتوفير الوصول في البلدان منخفضة ومتوسطة الدخل</a:t>
            </a:r>
            <a:endParaRPr lang="fr-FR" sz="2000" dirty="0">
              <a:solidFill>
                <a:schemeClr val="bg1">
                  <a:lumMod val="95000"/>
                </a:schemeClr>
              </a:solidFill>
            </a:endParaRPr>
          </a:p>
        </p:txBody>
      </p:sp>
      <p:pic>
        <p:nvPicPr>
          <p:cNvPr id="8" name="Image 7">
            <a:extLst>
              <a:ext uri="{FF2B5EF4-FFF2-40B4-BE49-F238E27FC236}">
                <a16:creationId xmlns:a16="http://schemas.microsoft.com/office/drawing/2014/main" id="{45B25959-F662-7FAC-36B7-45050414D6F1}"/>
              </a:ext>
            </a:extLst>
          </p:cNvPr>
          <p:cNvPicPr>
            <a:picLocks noChangeAspect="1"/>
          </p:cNvPicPr>
          <p:nvPr/>
        </p:nvPicPr>
        <p:blipFill>
          <a:blip r:embed="rId5"/>
          <a:stretch>
            <a:fillRect/>
          </a:stretch>
        </p:blipFill>
        <p:spPr>
          <a:xfrm>
            <a:off x="335281" y="457200"/>
            <a:ext cx="18090710" cy="1695671"/>
          </a:xfrm>
          <a:prstGeom prst="rect">
            <a:avLst/>
          </a:prstGeom>
        </p:spPr>
      </p:pic>
    </p:spTree>
    <p:extLst>
      <p:ext uri="{BB962C8B-B14F-4D97-AF65-F5344CB8AC3E}">
        <p14:creationId xmlns:p14="http://schemas.microsoft.com/office/powerpoint/2010/main" val="213295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30400" y="0"/>
            <a:ext cx="3657600" cy="914400"/>
          </a:xfrm>
          <a:prstGeom prst="rect">
            <a:avLst/>
          </a:prstGeom>
        </p:spPr>
      </p:pic>
      <p:pic>
        <p:nvPicPr>
          <p:cNvPr id="35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4438650"/>
            <a:ext cx="1371600" cy="1371600"/>
          </a:xfrm>
          <a:prstGeom prst="rect">
            <a:avLst/>
          </a:prstGeom>
        </p:spPr>
      </p:pic>
      <p:pic>
        <p:nvPicPr>
          <p:cNvPr id="361"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2ADA2425-044C-4600-B9BF-ECAC90A059C5}">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257300" y="4781550"/>
            <a:ext cx="685800" cy="685800"/>
          </a:xfrm>
          <a:prstGeom prst="rect">
            <a:avLst/>
          </a:prstGeom>
        </p:spPr>
      </p:pic>
      <p:sp>
        <p:nvSpPr>
          <p:cNvPr id="363" name="Primary Heading-0">
            <a:extLst>
              <a:ext uri="{FF2B5EF4-FFF2-40B4-BE49-F238E27FC236}">
                <a16:creationId xmlns:a16="http://schemas.microsoft.com/office/drawing/2014/main" id="{111B4A49-B930-4A89-A1CD-6CA2B3D95AED}"/>
              </a:ext>
            </a:extLst>
          </p:cNvPr>
          <p:cNvSpPr txBox="1"/>
          <p:nvPr/>
        </p:nvSpPr>
        <p:spPr>
          <a:xfrm>
            <a:off x="914400" y="6191250"/>
            <a:ext cx="3748088" cy="1305614"/>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Cancer</a:t>
            </a:r>
            <a:r>
              <a:rPr lang="en-US" sz="1800" spc="-36" dirty="0">
                <a:solidFill>
                  <a:srgbClr val="161723"/>
                </a:solidFill>
                <a:latin typeface="Inter" panose="00000700000000000000" pitchFamily="2" charset="0"/>
              </a:rPr>
              <a:t> is a leading </a:t>
            </a:r>
            <a:r>
              <a:rPr lang="en-US" sz="1800" b="1" spc="-36" dirty="0">
                <a:solidFill>
                  <a:srgbClr val="161723"/>
                </a:solidFill>
                <a:latin typeface="Inter" panose="00000700000000000000" pitchFamily="2" charset="0"/>
              </a:rPr>
              <a:t>NCD</a:t>
            </a:r>
            <a:r>
              <a:rPr lang="en-US" sz="1800" spc="-36" dirty="0">
                <a:solidFill>
                  <a:srgbClr val="161723"/>
                </a:solidFill>
                <a:latin typeface="Inter" panose="00000700000000000000" pitchFamily="2" charset="0"/>
              </a:rPr>
              <a:t> worldwide, threatening lives and economic development</a:t>
            </a:r>
          </a:p>
          <a:p>
            <a:pPr algn="l">
              <a:lnSpc>
                <a:spcPts val="2556"/>
              </a:lnSpc>
            </a:pPr>
            <a:endParaRPr lang="en-US" sz="1800" spc="-36" dirty="0">
              <a:solidFill>
                <a:srgbClr val="161723"/>
              </a:solidFill>
              <a:latin typeface="Inter" panose="00000700000000000000" pitchFamily="2" charset="0"/>
            </a:endParaRPr>
          </a:p>
        </p:txBody>
      </p:sp>
      <p:pic>
        <p:nvPicPr>
          <p:cNvPr id="3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5162550" y="4438650"/>
            <a:ext cx="1371600" cy="1371600"/>
          </a:xfrm>
          <a:prstGeom prst="rect">
            <a:avLst/>
          </a:prstGeom>
        </p:spPr>
      </p:pic>
      <p:pic>
        <p:nvPicPr>
          <p:cNvPr id="367"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6F28F2BC-67F3-41DB-9ACE-8B6631329F3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5505450" y="4781550"/>
            <a:ext cx="685800" cy="685800"/>
          </a:xfrm>
          <a:prstGeom prst="rect">
            <a:avLst/>
          </a:prstGeom>
        </p:spPr>
      </p:pic>
      <p:sp>
        <p:nvSpPr>
          <p:cNvPr id="369" name="Primary Heading-1">
            <a:extLst>
              <a:ext uri="{FF2B5EF4-FFF2-40B4-BE49-F238E27FC236}">
                <a16:creationId xmlns:a16="http://schemas.microsoft.com/office/drawing/2014/main" id="{111B4A49-B930-4A89-A1CD-6CA2B3D95AED}"/>
              </a:ext>
            </a:extLst>
          </p:cNvPr>
          <p:cNvSpPr txBox="1"/>
          <p:nvPr/>
        </p:nvSpPr>
        <p:spPr>
          <a:xfrm>
            <a:off x="5162550" y="6191250"/>
            <a:ext cx="3748088" cy="130492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161723">
                    <a:alpha val="100000"/>
                  </a:srgbClr>
                </a:solidFill>
                <a:latin typeface="Inter" panose="00000700000000000000" pitchFamily="2" charset="0"/>
              </a:rPr>
              <a:t>2013 </a:t>
            </a:r>
            <a:r>
              <a:rPr lang="en-US" sz="1800" b="1" spc="-36" dirty="0">
                <a:solidFill>
                  <a:srgbClr val="161723"/>
                </a:solidFill>
                <a:latin typeface="Inter" panose="00000700000000000000" pitchFamily="2" charset="0"/>
              </a:rPr>
              <a:t>World Cancer Declaration</a:t>
            </a:r>
            <a:r>
              <a:rPr lang="en-US" sz="1800" spc="-36" dirty="0">
                <a:solidFill>
                  <a:srgbClr val="161723"/>
                </a:solidFill>
                <a:latin typeface="Inter" panose="00000700000000000000" pitchFamily="2" charset="0"/>
              </a:rPr>
              <a:t> called for global collaboration to reduce burden via </a:t>
            </a:r>
            <a:r>
              <a:rPr lang="en-US" sz="1800" b="1" spc="-36" dirty="0">
                <a:solidFill>
                  <a:srgbClr val="161723"/>
                </a:solidFill>
                <a:latin typeface="Inter" panose="00000700000000000000" pitchFamily="2" charset="0"/>
              </a:rPr>
              <a:t>prevention, diagnosis, treatment</a:t>
            </a:r>
          </a:p>
        </p:txBody>
      </p:sp>
      <p:pic>
        <p:nvPicPr>
          <p:cNvPr id="3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410700" y="4438650"/>
            <a:ext cx="1371600" cy="1371600"/>
          </a:xfrm>
          <a:prstGeom prst="rect">
            <a:avLst/>
          </a:prstGeom>
        </p:spPr>
      </p:pic>
      <p:pic>
        <p:nvPicPr>
          <p:cNvPr id="373"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CC159AC8-E101-4838-BD59-1A00DA416AA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9753600" y="4781550"/>
            <a:ext cx="685800" cy="685800"/>
          </a:xfrm>
          <a:prstGeom prst="rect">
            <a:avLst/>
          </a:prstGeom>
        </p:spPr>
      </p:pic>
      <p:sp>
        <p:nvSpPr>
          <p:cNvPr id="375" name="Primary Heading-2">
            <a:extLst>
              <a:ext uri="{FF2B5EF4-FFF2-40B4-BE49-F238E27FC236}">
                <a16:creationId xmlns:a16="http://schemas.microsoft.com/office/drawing/2014/main" id="{111B4A49-B930-4A89-A1CD-6CA2B3D95AED}"/>
              </a:ext>
            </a:extLst>
          </p:cNvPr>
          <p:cNvSpPr txBox="1"/>
          <p:nvPr/>
        </p:nvSpPr>
        <p:spPr>
          <a:xfrm>
            <a:off x="9410700" y="6191250"/>
            <a:ext cx="3748088" cy="9810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161723">
                    <a:alpha val="100000"/>
                  </a:srgbClr>
                </a:solidFill>
                <a:latin typeface="Inter" panose="00000700000000000000" pitchFamily="2" charset="0"/>
              </a:rPr>
              <a:t>LMICs bear disproportionate impact; nearly </a:t>
            </a:r>
            <a:r>
              <a:rPr lang="en-US" sz="1800" b="1" spc="-36" dirty="0">
                <a:solidFill>
                  <a:srgbClr val="161723"/>
                </a:solidFill>
                <a:latin typeface="Inter" panose="00000700000000000000" pitchFamily="2" charset="0"/>
              </a:rPr>
              <a:t>70% of cancer deaths</a:t>
            </a:r>
            <a:r>
              <a:rPr lang="en-US" sz="1800" spc="-36" dirty="0">
                <a:solidFill>
                  <a:srgbClr val="161723"/>
                </a:solidFill>
                <a:latin typeface="Inter" panose="00000700000000000000" pitchFamily="2" charset="0"/>
              </a:rPr>
              <a:t> occur there</a:t>
            </a:r>
          </a:p>
        </p:txBody>
      </p:sp>
      <p:pic>
        <p:nvPicPr>
          <p:cNvPr id="3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3658850" y="4438650"/>
            <a:ext cx="1371600" cy="1371600"/>
          </a:xfrm>
          <a:prstGeom prst="rect">
            <a:avLst/>
          </a:prstGeom>
        </p:spPr>
      </p:pic>
      <p:pic>
        <p:nvPicPr>
          <p:cNvPr id="379"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4001750" y="4781550"/>
            <a:ext cx="685800" cy="685800"/>
          </a:xfrm>
          <a:prstGeom prst="rect">
            <a:avLst/>
          </a:prstGeom>
        </p:spPr>
      </p:pic>
      <p:sp>
        <p:nvSpPr>
          <p:cNvPr id="381" name="Primary Heading-3">
            <a:extLst>
              <a:ext uri="{FF2B5EF4-FFF2-40B4-BE49-F238E27FC236}">
                <a16:creationId xmlns:a16="http://schemas.microsoft.com/office/drawing/2014/main" id="{111B4A49-B930-4A89-A1CD-6CA2B3D95AED}"/>
              </a:ext>
            </a:extLst>
          </p:cNvPr>
          <p:cNvSpPr txBox="1"/>
          <p:nvPr/>
        </p:nvSpPr>
        <p:spPr>
          <a:xfrm>
            <a:off x="13658850" y="6191250"/>
            <a:ext cx="3748088" cy="130492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161723">
                    <a:alpha val="100000"/>
                  </a:srgbClr>
                </a:solidFill>
                <a:latin typeface="Inter" panose="00000700000000000000" pitchFamily="2" charset="0"/>
              </a:rPr>
              <a:t>Recognizing cancer’s impact is essential to prioritize </a:t>
            </a:r>
            <a:r>
              <a:rPr lang="en-US" sz="1800" b="1" spc="-36" dirty="0">
                <a:solidFill>
                  <a:srgbClr val="161723"/>
                </a:solidFill>
                <a:latin typeface="Inter" panose="00000700000000000000" pitchFamily="2" charset="0"/>
              </a:rPr>
              <a:t>cancer control</a:t>
            </a:r>
            <a:r>
              <a:rPr lang="en-US" sz="1800" spc="-36" dirty="0">
                <a:solidFill>
                  <a:srgbClr val="161723"/>
                </a:solidFill>
                <a:latin typeface="Inter" panose="00000700000000000000" pitchFamily="2" charset="0"/>
              </a:rPr>
              <a:t> alongside other health challenges</a:t>
            </a:r>
          </a:p>
        </p:txBody>
      </p:sp>
      <p:sp>
        <p:nvSpPr>
          <p:cNvPr id="383" name="Title 3">
            <a:extLst>
              <a:ext uri="{FF2B5EF4-FFF2-40B4-BE49-F238E27FC236}">
                <a16:creationId xmlns:a16="http://schemas.microsoft.com/office/drawing/2014/main" id="{111B4A49-B930-4A89-A1CD-6CA2B3D95AED}"/>
              </a:ext>
            </a:extLst>
          </p:cNvPr>
          <p:cNvSpPr txBox="1"/>
          <p:nvPr/>
        </p:nvSpPr>
        <p:spPr>
          <a:xfrm>
            <a:off x="914400" y="876300"/>
            <a:ext cx="12682538" cy="695325"/>
          </a:xfrm>
          <a:prstGeom prst="rect">
            <a:avLst/>
          </a:prstGeom>
          <a:noFill/>
        </p:spPr>
        <p:txBody>
          <a:bodyPr vertOverflow="clip" horzOverflow="clip" wrap="square" lIns="0" tIns="0" rIns="0" bIns="0" rtlCol="0" anchor="t">
            <a:spAutoFit/>
          </a:bodyPr>
          <a:lstStyle/>
          <a:p>
            <a:pPr algn="l">
              <a:lnSpc>
                <a:spcPts val="5376"/>
              </a:lnSpc>
            </a:pPr>
            <a:r>
              <a:rPr lang="en-US" sz="4200" spc="-105" dirty="0">
                <a:solidFill>
                  <a:srgbClr val="452E5A">
                    <a:alpha val="100000"/>
                  </a:srgbClr>
                </a:solidFill>
                <a:latin typeface="Inter" panose="00000700000000000000" pitchFamily="2" charset="0"/>
              </a:rPr>
              <a:t>Cancer: A Major Global Public Health Threat</a:t>
            </a:r>
          </a:p>
        </p:txBody>
      </p:sp>
      <p:sp>
        <p:nvSpPr>
          <p:cNvPr id="385" name="SubTitle">
            <a:extLst>
              <a:ext uri="{FF2B5EF4-FFF2-40B4-BE49-F238E27FC236}">
                <a16:creationId xmlns:a16="http://schemas.microsoft.com/office/drawing/2014/main" id="{111B4A49-B930-4A89-A1CD-6CA2B3D95AED}"/>
              </a:ext>
            </a:extLst>
          </p:cNvPr>
          <p:cNvSpPr txBox="1"/>
          <p:nvPr/>
        </p:nvSpPr>
        <p:spPr>
          <a:xfrm>
            <a:off x="914400" y="1676400"/>
            <a:ext cx="12682538" cy="342900"/>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6E6E74">
                    <a:alpha val="100000"/>
                  </a:srgbClr>
                </a:solidFill>
                <a:latin typeface="Inter" panose="00000700000000000000" pitchFamily="2" charset="0"/>
              </a:rPr>
              <a:t>Recognize scale, act on prevention, diagnosis, and treatment — especially in LMICs</a:t>
            </a:r>
          </a:p>
        </p:txBody>
      </p:sp>
    </p:spTree>
    <p:extLst>
      <p:ext uri="{BB962C8B-B14F-4D97-AF65-F5344CB8AC3E}">
        <p14:creationId xmlns:p14="http://schemas.microsoft.com/office/powerpoint/2010/main" val="364804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53009" y="0"/>
            <a:ext cx="18288000" cy="10287000"/>
          </a:xfrm>
          <a:prstGeom prst="rect">
            <a:avLst/>
          </a:prstGeom>
        </p:spPr>
      </p:pic>
      <p:pic>
        <p:nvPicPr>
          <p:cNvPr id="4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6362700" cy="10287000"/>
          </a:xfrm>
          <a:prstGeom prst="rect">
            <a:avLst/>
          </a:prstGeom>
        </p:spPr>
      </p:pic>
      <p:pic>
        <p:nvPicPr>
          <p:cNvPr id="413"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F2DFB06F-C021-4EEC-8C60-2C1752A2ED5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315200" y="5322094"/>
            <a:ext cx="841153" cy="841153"/>
          </a:xfrm>
          <a:prstGeom prst="rect">
            <a:avLst/>
          </a:prstGeom>
        </p:spPr>
      </p:pic>
      <p:sp>
        <p:nvSpPr>
          <p:cNvPr id="415" name="Primary Heading-0">
            <a:extLst>
              <a:ext uri="{FF2B5EF4-FFF2-40B4-BE49-F238E27FC236}">
                <a16:creationId xmlns:a16="http://schemas.microsoft.com/office/drawing/2014/main" id="{111B4A49-B930-4A89-A1CD-6CA2B3D95AED}"/>
              </a:ext>
            </a:extLst>
          </p:cNvPr>
          <p:cNvSpPr txBox="1"/>
          <p:nvPr/>
        </p:nvSpPr>
        <p:spPr>
          <a:xfrm>
            <a:off x="8308753" y="5580316"/>
            <a:ext cx="9101138" cy="305340"/>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Infrastructure</a:t>
            </a:r>
            <a:r>
              <a:rPr lang="en-US" sz="1800" spc="-36" dirty="0">
                <a:solidFill>
                  <a:srgbClr val="161723"/>
                </a:solidFill>
                <a:latin typeface="Inter" panose="00000700000000000000" pitchFamily="2" charset="0"/>
              </a:rPr>
              <a:t>: insufficient screening, diagnosis, treatment, and palliative care capacity</a:t>
            </a:r>
          </a:p>
        </p:txBody>
      </p:sp>
      <p:pic>
        <p:nvPicPr>
          <p:cNvPr id="417"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C52D50EF-0F12-4446-80CE-16B2C8690384}">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315200" y="6391846"/>
            <a:ext cx="841153" cy="841153"/>
          </a:xfrm>
          <a:prstGeom prst="rect">
            <a:avLst/>
          </a:prstGeom>
        </p:spPr>
      </p:pic>
      <p:sp>
        <p:nvSpPr>
          <p:cNvPr id="419" name="Primary Heading-1">
            <a:extLst>
              <a:ext uri="{FF2B5EF4-FFF2-40B4-BE49-F238E27FC236}">
                <a16:creationId xmlns:a16="http://schemas.microsoft.com/office/drawing/2014/main" id="{111B4A49-B930-4A89-A1CD-6CA2B3D95AED}"/>
              </a:ext>
            </a:extLst>
          </p:cNvPr>
          <p:cNvSpPr txBox="1"/>
          <p:nvPr/>
        </p:nvSpPr>
        <p:spPr>
          <a:xfrm>
            <a:off x="8308753" y="6649402"/>
            <a:ext cx="9101138" cy="33337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Political will</a:t>
            </a:r>
            <a:r>
              <a:rPr lang="en-US" sz="1800" spc="-36" dirty="0">
                <a:solidFill>
                  <a:srgbClr val="161723"/>
                </a:solidFill>
                <a:latin typeface="Inter" panose="00000700000000000000" pitchFamily="2" charset="0"/>
              </a:rPr>
              <a:t>: stalled commitment due to scale of challenges and complexity</a:t>
            </a:r>
          </a:p>
        </p:txBody>
      </p:sp>
      <p:pic>
        <p:nvPicPr>
          <p:cNvPr id="421"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FFAAE4C3-C714-4158-BF28-E90C4001EB13}">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315200" y="7461694"/>
            <a:ext cx="841153" cy="841153"/>
          </a:xfrm>
          <a:prstGeom prst="rect">
            <a:avLst/>
          </a:prstGeom>
        </p:spPr>
      </p:pic>
      <p:sp>
        <p:nvSpPr>
          <p:cNvPr id="423" name="Primary Heading-2">
            <a:extLst>
              <a:ext uri="{FF2B5EF4-FFF2-40B4-BE49-F238E27FC236}">
                <a16:creationId xmlns:a16="http://schemas.microsoft.com/office/drawing/2014/main" id="{111B4A49-B930-4A89-A1CD-6CA2B3D95AED}"/>
              </a:ext>
            </a:extLst>
          </p:cNvPr>
          <p:cNvSpPr txBox="1"/>
          <p:nvPr/>
        </p:nvSpPr>
        <p:spPr>
          <a:xfrm>
            <a:off x="8308753" y="7557611"/>
            <a:ext cx="91011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Resource competition</a:t>
            </a:r>
            <a:r>
              <a:rPr lang="en-US" sz="1800" spc="-36" dirty="0">
                <a:solidFill>
                  <a:srgbClr val="161723"/>
                </a:solidFill>
                <a:latin typeface="Inter" panose="00000700000000000000" pitchFamily="2" charset="0"/>
              </a:rPr>
              <a:t>: limited funds diverted to other urgent health and environmental priorities</a:t>
            </a:r>
          </a:p>
        </p:txBody>
      </p:sp>
      <p:pic>
        <p:nvPicPr>
          <p:cNvPr id="425"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7315200" y="8531447"/>
            <a:ext cx="841153" cy="841153"/>
          </a:xfrm>
          <a:prstGeom prst="rect">
            <a:avLst/>
          </a:prstGeom>
        </p:spPr>
      </p:pic>
      <p:sp>
        <p:nvSpPr>
          <p:cNvPr id="427" name="Primary Heading-3">
            <a:extLst>
              <a:ext uri="{FF2B5EF4-FFF2-40B4-BE49-F238E27FC236}">
                <a16:creationId xmlns:a16="http://schemas.microsoft.com/office/drawing/2014/main" id="{111B4A49-B930-4A89-A1CD-6CA2B3D95AED}"/>
              </a:ext>
            </a:extLst>
          </p:cNvPr>
          <p:cNvSpPr txBox="1"/>
          <p:nvPr/>
        </p:nvSpPr>
        <p:spPr>
          <a:xfrm>
            <a:off x="8308753" y="8789670"/>
            <a:ext cx="9101138" cy="3333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161723">
                    <a:alpha val="100000"/>
                  </a:srgbClr>
                </a:solidFill>
                <a:latin typeface="Inter" panose="00000700000000000000" pitchFamily="2" charset="0"/>
              </a:rPr>
              <a:t>Result: formidable barriers to effective cancer program implementation in LMICs</a:t>
            </a:r>
          </a:p>
        </p:txBody>
      </p:sp>
      <p:sp>
        <p:nvSpPr>
          <p:cNvPr id="429" name="Title 3">
            <a:extLst>
              <a:ext uri="{FF2B5EF4-FFF2-40B4-BE49-F238E27FC236}">
                <a16:creationId xmlns:a16="http://schemas.microsoft.com/office/drawing/2014/main" id="{111B4A49-B930-4A89-A1CD-6CA2B3D95AED}"/>
              </a:ext>
            </a:extLst>
          </p:cNvPr>
          <p:cNvSpPr txBox="1"/>
          <p:nvPr/>
        </p:nvSpPr>
        <p:spPr>
          <a:xfrm>
            <a:off x="952500" y="886873"/>
            <a:ext cx="4491038" cy="2733675"/>
          </a:xfrm>
          <a:prstGeom prst="rect">
            <a:avLst/>
          </a:prstGeom>
          <a:noFill/>
        </p:spPr>
        <p:txBody>
          <a:bodyPr vertOverflow="clip" horzOverflow="clip" wrap="square" lIns="0" tIns="0" rIns="0" bIns="0" rtlCol="0" anchor="t">
            <a:spAutoFit/>
          </a:bodyPr>
          <a:lstStyle/>
          <a:p>
            <a:pPr algn="l">
              <a:lnSpc>
                <a:spcPts val="5376"/>
              </a:lnSpc>
            </a:pPr>
            <a:r>
              <a:rPr lang="en-US" sz="4200" spc="-105" dirty="0">
                <a:solidFill>
                  <a:srgbClr val="FFFFFF">
                    <a:alpha val="100000"/>
                  </a:srgbClr>
                </a:solidFill>
                <a:latin typeface="Inter" panose="00000700000000000000" pitchFamily="2" charset="0"/>
              </a:rPr>
              <a:t>Challenges in Cancer Program Development / تحديات تطوير البرامج</a:t>
            </a:r>
          </a:p>
        </p:txBody>
      </p:sp>
      <p:sp>
        <p:nvSpPr>
          <p:cNvPr id="431" name="SubTitle">
            <a:extLst>
              <a:ext uri="{FF2B5EF4-FFF2-40B4-BE49-F238E27FC236}">
                <a16:creationId xmlns:a16="http://schemas.microsoft.com/office/drawing/2014/main" id="{111B4A49-B930-4A89-A1CD-6CA2B3D95AED}"/>
              </a:ext>
            </a:extLst>
          </p:cNvPr>
          <p:cNvSpPr txBox="1"/>
          <p:nvPr/>
        </p:nvSpPr>
        <p:spPr>
          <a:xfrm>
            <a:off x="952500" y="3810000"/>
            <a:ext cx="4491038" cy="6381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Barriers to implementing comprehensive cancer control in LMICs</a:t>
            </a:r>
          </a:p>
        </p:txBody>
      </p:sp>
    </p:spTree>
    <p:extLst>
      <p:ext uri="{BB962C8B-B14F-4D97-AF65-F5344CB8AC3E}">
        <p14:creationId xmlns:p14="http://schemas.microsoft.com/office/powerpoint/2010/main" val="364804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92595" y="-318053"/>
            <a:ext cx="18288000" cy="10287000"/>
          </a:xfrm>
          <a:prstGeom prst="rect">
            <a:avLst/>
          </a:prstGeom>
        </p:spPr>
      </p:pic>
      <p:pic>
        <p:nvPicPr>
          <p:cNvPr id="478" name="imageNode0">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
            <a:alphaModFix/>
          </a:blip>
          <a:stretch/>
        </p:blipFill>
        <p:spPr>
          <a:xfrm>
            <a:off x="914400" y="3200400"/>
            <a:ext cx="2867025" cy="2562225"/>
          </a:xfrm>
          <a:prstGeom prst="rect">
            <a:avLst/>
          </a:prstGeom>
        </p:spPr>
      </p:pic>
      <p:sp>
        <p:nvSpPr>
          <p:cNvPr id="480" name="Primary Heading-0">
            <a:extLst>
              <a:ext uri="{FF2B5EF4-FFF2-40B4-BE49-F238E27FC236}">
                <a16:creationId xmlns:a16="http://schemas.microsoft.com/office/drawing/2014/main" id="{111B4A49-B930-4A89-A1CD-6CA2B3D95AED}"/>
              </a:ext>
            </a:extLst>
          </p:cNvPr>
          <p:cNvSpPr txBox="1"/>
          <p:nvPr/>
        </p:nvSpPr>
        <p:spPr>
          <a:xfrm>
            <a:off x="914400" y="6143625"/>
            <a:ext cx="2900362" cy="1485663"/>
          </a:xfrm>
          <a:prstGeom prst="rect">
            <a:avLst/>
          </a:prstGeom>
          <a:noFill/>
        </p:spPr>
        <p:txBody>
          <a:bodyPr vertOverflow="clip" horzOverflow="clip" wrap="square" lIns="0" tIns="0" rIns="0" bIns="0" rtlCol="0" anchor="t">
            <a:spAutoFit/>
          </a:bodyPr>
          <a:lstStyle/>
          <a:p>
            <a:pPr algn="l">
              <a:lnSpc>
                <a:spcPts val="2982"/>
              </a:lnSpc>
            </a:pPr>
            <a:r>
              <a:rPr lang="en-US" sz="2100" spc="-52" dirty="0">
                <a:solidFill>
                  <a:srgbClr val="161723">
                    <a:alpha val="100000"/>
                  </a:srgbClr>
                </a:solidFill>
                <a:latin typeface="Inter SemiBold" panose="00000700000000000000" pitchFamily="2" charset="0"/>
              </a:rPr>
              <a:t>          </a:t>
            </a:r>
            <a:r>
              <a:rPr lang="en-US" sz="1400" b="1" spc="-52" dirty="0">
                <a:solidFill>
                  <a:srgbClr val="161723"/>
                </a:solidFill>
                <a:latin typeface="Inter SemiBold" panose="00000700000000000000" pitchFamily="2" charset="0"/>
              </a:rPr>
              <a:t>Economic Constraints</a:t>
            </a:r>
            <a:r>
              <a:rPr lang="en-US" sz="1400" spc="-52" dirty="0">
                <a:solidFill>
                  <a:srgbClr val="161723"/>
                </a:solidFill>
                <a:latin typeface="Inter SemiBold" panose="00000700000000000000" pitchFamily="2" charset="0"/>
              </a:rPr>
              <a:t> poverty and affordability</a:t>
            </a:r>
          </a:p>
          <a:p>
            <a:pPr>
              <a:lnSpc>
                <a:spcPts val="2982"/>
              </a:lnSpc>
            </a:pPr>
            <a:r>
              <a:rPr lang="ar-AE" sz="1600" b="1" spc="-52" dirty="0">
                <a:solidFill>
                  <a:srgbClr val="161723"/>
                </a:solidFill>
                <a:latin typeface="Inter SemiBold" panose="00000700000000000000" pitchFamily="2" charset="0"/>
              </a:rPr>
              <a:t>العوائق الاقتصادية الفقر والقدرة على التحمل</a:t>
            </a:r>
            <a:endParaRPr lang="en-US" sz="1600" b="1" spc="-52" dirty="0">
              <a:solidFill>
                <a:srgbClr val="161723"/>
              </a:solidFill>
              <a:latin typeface="Inter SemiBold" panose="00000700000000000000" pitchFamily="2" charset="0"/>
            </a:endParaRPr>
          </a:p>
          <a:p>
            <a:pPr algn="l">
              <a:lnSpc>
                <a:spcPts val="2982"/>
              </a:lnSpc>
            </a:pPr>
            <a:endParaRPr lang="en-US" sz="1400" spc="-52" dirty="0">
              <a:solidFill>
                <a:srgbClr val="161723"/>
              </a:solidFill>
              <a:latin typeface="Inter SemiBold" panose="00000700000000000000" pitchFamily="2" charset="0"/>
            </a:endParaRPr>
          </a:p>
        </p:txBody>
      </p:sp>
      <p:pic>
        <p:nvPicPr>
          <p:cNvPr id="48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6143625"/>
            <a:ext cx="381000" cy="381000"/>
          </a:xfrm>
          <a:prstGeom prst="rect">
            <a:avLst/>
          </a:prstGeom>
        </p:spPr>
      </p:pic>
      <p:sp>
        <p:nvSpPr>
          <p:cNvPr id="484" name="-0">
            <a:extLst>
              <a:ext uri="{FF2B5EF4-FFF2-40B4-BE49-F238E27FC236}">
                <a16:creationId xmlns:a16="http://schemas.microsoft.com/office/drawing/2014/main" id="{111B4A49-B930-4A89-A1CD-6CA2B3D95AED}"/>
              </a:ext>
            </a:extLst>
          </p:cNvPr>
          <p:cNvSpPr txBox="1"/>
          <p:nvPr/>
        </p:nvSpPr>
        <p:spPr>
          <a:xfrm>
            <a:off x="1050608" y="6143625"/>
            <a:ext cx="138112" cy="390525"/>
          </a:xfrm>
          <a:prstGeom prst="rect">
            <a:avLst/>
          </a:prstGeom>
          <a:noFill/>
        </p:spPr>
        <p:txBody>
          <a:bodyPr vertOverflow="clip" horzOverflow="clip" wrap="square" lIns="0" tIns="0" rIns="0" bIns="0" rtlCol="0" anchor="t">
            <a:spAutoFit/>
          </a:bodyPr>
          <a:lstStyle/>
          <a:p>
            <a:pPr algn="ctr">
              <a:lnSpc>
                <a:spcPts val="2982"/>
              </a:lnSpc>
            </a:pPr>
            <a:r>
              <a:rPr lang="en-US" sz="2100" spc="-52" dirty="0">
                <a:solidFill>
                  <a:srgbClr val="161723">
                    <a:alpha val="85000"/>
                  </a:srgbClr>
                </a:solidFill>
                <a:latin typeface="Inter SemiBold" panose="00000700000000000000" pitchFamily="2" charset="0"/>
              </a:rPr>
              <a:t>1</a:t>
            </a:r>
          </a:p>
        </p:txBody>
      </p:sp>
      <p:sp>
        <p:nvSpPr>
          <p:cNvPr id="486" name="Description of a primary heading-0">
            <a:extLst>
              <a:ext uri="{FF2B5EF4-FFF2-40B4-BE49-F238E27FC236}">
                <a16:creationId xmlns:a16="http://schemas.microsoft.com/office/drawing/2014/main" id="{111B4A49-B930-4A89-A1CD-6CA2B3D95AED}"/>
              </a:ext>
            </a:extLst>
          </p:cNvPr>
          <p:cNvSpPr txBox="1"/>
          <p:nvPr/>
        </p:nvSpPr>
        <p:spPr>
          <a:xfrm>
            <a:off x="1037844" y="7393781"/>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High out-of-pocket costs limit access to care</a:t>
            </a:r>
          </a:p>
        </p:txBody>
      </p:sp>
      <p:pic>
        <p:nvPicPr>
          <p:cNvPr id="48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914400" y="7492556"/>
            <a:ext cx="49262" cy="49262"/>
          </a:xfrm>
          <a:prstGeom prst="rect">
            <a:avLst/>
          </a:prstGeom>
        </p:spPr>
      </p:pic>
      <p:sp>
        <p:nvSpPr>
          <p:cNvPr id="490" name="Description of a primary heading-0">
            <a:extLst>
              <a:ext uri="{FF2B5EF4-FFF2-40B4-BE49-F238E27FC236}">
                <a16:creationId xmlns:a16="http://schemas.microsoft.com/office/drawing/2014/main" id="{111B4A49-B930-4A89-A1CD-6CA2B3D95AED}"/>
              </a:ext>
            </a:extLst>
          </p:cNvPr>
          <p:cNvSpPr txBox="1"/>
          <p:nvPr/>
        </p:nvSpPr>
        <p:spPr>
          <a:xfrm>
            <a:off x="1037844" y="7887462"/>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Poverty reduces screening and early diagnosis uptake</a:t>
            </a:r>
          </a:p>
        </p:txBody>
      </p:sp>
      <p:pic>
        <p:nvPicPr>
          <p:cNvPr id="49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914400" y="7986141"/>
            <a:ext cx="49262" cy="49262"/>
          </a:xfrm>
          <a:prstGeom prst="rect">
            <a:avLst/>
          </a:prstGeom>
        </p:spPr>
      </p:pic>
      <p:sp>
        <p:nvSpPr>
          <p:cNvPr id="494" name="Description of a primary heading-0">
            <a:extLst>
              <a:ext uri="{FF2B5EF4-FFF2-40B4-BE49-F238E27FC236}">
                <a16:creationId xmlns:a16="http://schemas.microsoft.com/office/drawing/2014/main" id="{111B4A49-B930-4A89-A1CD-6CA2B3D95AED}"/>
              </a:ext>
            </a:extLst>
          </p:cNvPr>
          <p:cNvSpPr txBox="1"/>
          <p:nvPr/>
        </p:nvSpPr>
        <p:spPr>
          <a:xfrm>
            <a:off x="1037844" y="8381048"/>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Financial barriers hinder treatment completion</a:t>
            </a:r>
          </a:p>
        </p:txBody>
      </p:sp>
      <p:pic>
        <p:nvPicPr>
          <p:cNvPr id="49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914400" y="8479822"/>
            <a:ext cx="49262" cy="49262"/>
          </a:xfrm>
          <a:prstGeom prst="rect">
            <a:avLst/>
          </a:prstGeom>
        </p:spPr>
      </p:pic>
      <p:pic>
        <p:nvPicPr>
          <p:cNvPr id="498" name="imageNode1">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7">
            <a:alphaModFix/>
          </a:blip>
          <a:stretch/>
        </p:blipFill>
        <p:spPr>
          <a:xfrm>
            <a:off x="4312920" y="3200400"/>
            <a:ext cx="2867025" cy="2562225"/>
          </a:xfrm>
          <a:prstGeom prst="rect">
            <a:avLst/>
          </a:prstGeom>
        </p:spPr>
      </p:pic>
      <p:sp>
        <p:nvSpPr>
          <p:cNvPr id="500" name="Primary Heading-1">
            <a:extLst>
              <a:ext uri="{FF2B5EF4-FFF2-40B4-BE49-F238E27FC236}">
                <a16:creationId xmlns:a16="http://schemas.microsoft.com/office/drawing/2014/main" id="{111B4A49-B930-4A89-A1CD-6CA2B3D95AED}"/>
              </a:ext>
            </a:extLst>
          </p:cNvPr>
          <p:cNvSpPr txBox="1"/>
          <p:nvPr/>
        </p:nvSpPr>
        <p:spPr>
          <a:xfrm>
            <a:off x="4312920" y="6094363"/>
            <a:ext cx="2900362" cy="1497461"/>
          </a:xfrm>
          <a:prstGeom prst="rect">
            <a:avLst/>
          </a:prstGeom>
          <a:noFill/>
        </p:spPr>
        <p:txBody>
          <a:bodyPr vertOverflow="clip" horzOverflow="clip" wrap="square" lIns="0" tIns="0" rIns="0" bIns="0" rtlCol="0" anchor="t">
            <a:spAutoFit/>
          </a:bodyPr>
          <a:lstStyle/>
          <a:p>
            <a:pPr algn="l">
              <a:lnSpc>
                <a:spcPts val="2982"/>
              </a:lnSpc>
            </a:pPr>
            <a:r>
              <a:rPr lang="en-US" sz="2100" spc="-52" dirty="0">
                <a:solidFill>
                  <a:srgbClr val="161723">
                    <a:alpha val="100000"/>
                  </a:srgbClr>
                </a:solidFill>
                <a:latin typeface="Inter SemiBold" panose="00000700000000000000" pitchFamily="2" charset="0"/>
              </a:rPr>
              <a:t>          </a:t>
            </a:r>
            <a:r>
              <a:rPr lang="en-US" sz="1400" b="1" spc="-52" dirty="0">
                <a:solidFill>
                  <a:srgbClr val="161723"/>
                </a:solidFill>
                <a:latin typeface="Inter SemiBold" panose="00000700000000000000" pitchFamily="2" charset="0"/>
              </a:rPr>
              <a:t>Policy &amp; Funding Limitations</a:t>
            </a:r>
            <a:r>
              <a:rPr lang="en-US" sz="1400" spc="-52" dirty="0">
                <a:solidFill>
                  <a:srgbClr val="161723"/>
                </a:solidFill>
                <a:latin typeface="Inter SemiBold" panose="00000700000000000000" pitchFamily="2" charset="0"/>
              </a:rPr>
              <a:t> governmental constraints</a:t>
            </a:r>
          </a:p>
          <a:p>
            <a:pPr algn="r">
              <a:lnSpc>
                <a:spcPts val="2982"/>
              </a:lnSpc>
            </a:pPr>
            <a:r>
              <a:rPr lang="ar-AE" b="1" dirty="0"/>
              <a:t>السياسة والقيود التمويلية والقيود الحكومية</a:t>
            </a:r>
            <a:endParaRPr lang="en-US" sz="1400" spc="-52" dirty="0">
              <a:solidFill>
                <a:srgbClr val="161723"/>
              </a:solidFill>
              <a:latin typeface="Inter SemiBold" panose="00000700000000000000" pitchFamily="2" charset="0"/>
            </a:endParaRPr>
          </a:p>
        </p:txBody>
      </p:sp>
      <p:pic>
        <p:nvPicPr>
          <p:cNvPr id="5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312920" y="6143625"/>
            <a:ext cx="381000" cy="381000"/>
          </a:xfrm>
          <a:prstGeom prst="rect">
            <a:avLst/>
          </a:prstGeom>
        </p:spPr>
      </p:pic>
      <p:sp>
        <p:nvSpPr>
          <p:cNvPr id="504" name="-1">
            <a:extLst>
              <a:ext uri="{FF2B5EF4-FFF2-40B4-BE49-F238E27FC236}">
                <a16:creationId xmlns:a16="http://schemas.microsoft.com/office/drawing/2014/main" id="{111B4A49-B930-4A89-A1CD-6CA2B3D95AED}"/>
              </a:ext>
            </a:extLst>
          </p:cNvPr>
          <p:cNvSpPr txBox="1"/>
          <p:nvPr/>
        </p:nvSpPr>
        <p:spPr>
          <a:xfrm>
            <a:off x="4422458" y="6143625"/>
            <a:ext cx="195262" cy="390525"/>
          </a:xfrm>
          <a:prstGeom prst="rect">
            <a:avLst/>
          </a:prstGeom>
          <a:noFill/>
        </p:spPr>
        <p:txBody>
          <a:bodyPr vertOverflow="clip" horzOverflow="clip" wrap="square" lIns="0" tIns="0" rIns="0" bIns="0" rtlCol="0" anchor="t">
            <a:spAutoFit/>
          </a:bodyPr>
          <a:lstStyle/>
          <a:p>
            <a:pPr algn="ctr">
              <a:lnSpc>
                <a:spcPts val="2982"/>
              </a:lnSpc>
            </a:pPr>
            <a:r>
              <a:rPr lang="en-US" sz="2100" spc="-52" dirty="0">
                <a:solidFill>
                  <a:srgbClr val="161723">
                    <a:alpha val="85000"/>
                  </a:srgbClr>
                </a:solidFill>
                <a:latin typeface="Inter SemiBold" panose="00000700000000000000" pitchFamily="2" charset="0"/>
              </a:rPr>
              <a:t>2</a:t>
            </a:r>
          </a:p>
        </p:txBody>
      </p:sp>
      <p:sp>
        <p:nvSpPr>
          <p:cNvPr id="506" name="Description of a primary heading-1">
            <a:extLst>
              <a:ext uri="{FF2B5EF4-FFF2-40B4-BE49-F238E27FC236}">
                <a16:creationId xmlns:a16="http://schemas.microsoft.com/office/drawing/2014/main" id="{111B4A49-B930-4A89-A1CD-6CA2B3D95AED}"/>
              </a:ext>
            </a:extLst>
          </p:cNvPr>
          <p:cNvSpPr txBox="1"/>
          <p:nvPr/>
        </p:nvSpPr>
        <p:spPr>
          <a:xfrm>
            <a:off x="4436364" y="7772400"/>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Insufficient national cancer funding and budgets</a:t>
            </a:r>
          </a:p>
        </p:txBody>
      </p:sp>
      <p:pic>
        <p:nvPicPr>
          <p:cNvPr id="50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4312920" y="7871174"/>
            <a:ext cx="49262" cy="49262"/>
          </a:xfrm>
          <a:prstGeom prst="rect">
            <a:avLst/>
          </a:prstGeom>
        </p:spPr>
      </p:pic>
      <p:sp>
        <p:nvSpPr>
          <p:cNvPr id="510" name="Description of a primary heading-1">
            <a:extLst>
              <a:ext uri="{FF2B5EF4-FFF2-40B4-BE49-F238E27FC236}">
                <a16:creationId xmlns:a16="http://schemas.microsoft.com/office/drawing/2014/main" id="{111B4A49-B930-4A89-A1CD-6CA2B3D95AED}"/>
              </a:ext>
            </a:extLst>
          </p:cNvPr>
          <p:cNvSpPr txBox="1"/>
          <p:nvPr/>
        </p:nvSpPr>
        <p:spPr>
          <a:xfrm>
            <a:off x="4436364" y="8266081"/>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Weak policy frameworks for guideline implementation</a:t>
            </a:r>
          </a:p>
        </p:txBody>
      </p:sp>
      <p:pic>
        <p:nvPicPr>
          <p:cNvPr id="51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4312920" y="8364760"/>
            <a:ext cx="49262" cy="49262"/>
          </a:xfrm>
          <a:prstGeom prst="rect">
            <a:avLst/>
          </a:prstGeom>
        </p:spPr>
      </p:pic>
      <p:sp>
        <p:nvSpPr>
          <p:cNvPr id="514" name="Description of a primary heading-1">
            <a:extLst>
              <a:ext uri="{FF2B5EF4-FFF2-40B4-BE49-F238E27FC236}">
                <a16:creationId xmlns:a16="http://schemas.microsoft.com/office/drawing/2014/main" id="{111B4A49-B930-4A89-A1CD-6CA2B3D95AED}"/>
              </a:ext>
            </a:extLst>
          </p:cNvPr>
          <p:cNvSpPr txBox="1"/>
          <p:nvPr/>
        </p:nvSpPr>
        <p:spPr>
          <a:xfrm>
            <a:off x="4436364" y="8759666"/>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Limited health system governance and coordination</a:t>
            </a:r>
          </a:p>
        </p:txBody>
      </p:sp>
      <p:pic>
        <p:nvPicPr>
          <p:cNvPr id="51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4312920" y="8858440"/>
            <a:ext cx="49262" cy="49262"/>
          </a:xfrm>
          <a:prstGeom prst="rect">
            <a:avLst/>
          </a:prstGeom>
        </p:spPr>
      </p:pic>
      <p:sp>
        <p:nvSpPr>
          <p:cNvPr id="520" name="Primary Heading-2">
            <a:extLst>
              <a:ext uri="{FF2B5EF4-FFF2-40B4-BE49-F238E27FC236}">
                <a16:creationId xmlns:a16="http://schemas.microsoft.com/office/drawing/2014/main" id="{111B4A49-B930-4A89-A1CD-6CA2B3D95AED}"/>
              </a:ext>
            </a:extLst>
          </p:cNvPr>
          <p:cNvSpPr txBox="1"/>
          <p:nvPr/>
        </p:nvSpPr>
        <p:spPr>
          <a:xfrm>
            <a:off x="7887914" y="5986618"/>
            <a:ext cx="2900362" cy="1497461"/>
          </a:xfrm>
          <a:prstGeom prst="rect">
            <a:avLst/>
          </a:prstGeom>
          <a:noFill/>
        </p:spPr>
        <p:txBody>
          <a:bodyPr vertOverflow="clip" horzOverflow="clip" wrap="square" lIns="0" tIns="0" rIns="0" bIns="0" rtlCol="0" anchor="t">
            <a:spAutoFit/>
          </a:bodyPr>
          <a:lstStyle/>
          <a:p>
            <a:pPr algn="l">
              <a:lnSpc>
                <a:spcPts val="2982"/>
              </a:lnSpc>
            </a:pPr>
            <a:r>
              <a:rPr lang="en-US" sz="2100" spc="-52" dirty="0">
                <a:solidFill>
                  <a:srgbClr val="161723">
                    <a:alpha val="100000"/>
                  </a:srgbClr>
                </a:solidFill>
                <a:latin typeface="Inter SemiBold" panose="00000700000000000000" pitchFamily="2" charset="0"/>
              </a:rPr>
              <a:t>          </a:t>
            </a:r>
            <a:r>
              <a:rPr lang="en-US" sz="1600" b="1" spc="-52" dirty="0">
                <a:solidFill>
                  <a:srgbClr val="161723"/>
                </a:solidFill>
                <a:latin typeface="Inter SemiBold" panose="00000700000000000000" pitchFamily="2" charset="0"/>
              </a:rPr>
              <a:t>Human Capacity Gaps</a:t>
            </a:r>
            <a:r>
              <a:rPr lang="en-US" sz="1600" spc="-52" dirty="0">
                <a:solidFill>
                  <a:srgbClr val="161723"/>
                </a:solidFill>
                <a:latin typeface="Inter SemiBold" panose="00000700000000000000" pitchFamily="2" charset="0"/>
              </a:rPr>
              <a:t> lack of trained workforce</a:t>
            </a:r>
          </a:p>
          <a:p>
            <a:pPr algn="r">
              <a:lnSpc>
                <a:spcPts val="2982"/>
              </a:lnSpc>
            </a:pPr>
            <a:r>
              <a:rPr lang="ar-AE" b="1" spc="-52" dirty="0">
                <a:solidFill>
                  <a:srgbClr val="161723"/>
                </a:solidFill>
                <a:latin typeface="Inter SemiBold" panose="00000700000000000000" pitchFamily="2" charset="0"/>
              </a:rPr>
              <a:t>الفجوات في القدرة البشرية ونقص القوى العاملة المدربة</a:t>
            </a:r>
            <a:endParaRPr lang="en-US" b="1" spc="-52" dirty="0">
              <a:solidFill>
                <a:srgbClr val="161723"/>
              </a:solidFill>
              <a:latin typeface="Inter SemiBold" panose="00000700000000000000" pitchFamily="2" charset="0"/>
            </a:endParaRPr>
          </a:p>
        </p:txBody>
      </p:sp>
      <p:pic>
        <p:nvPicPr>
          <p:cNvPr id="52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711440" y="6143625"/>
            <a:ext cx="381000" cy="381000"/>
          </a:xfrm>
          <a:prstGeom prst="rect">
            <a:avLst/>
          </a:prstGeom>
        </p:spPr>
      </p:pic>
      <p:sp>
        <p:nvSpPr>
          <p:cNvPr id="524" name="-2">
            <a:extLst>
              <a:ext uri="{FF2B5EF4-FFF2-40B4-BE49-F238E27FC236}">
                <a16:creationId xmlns:a16="http://schemas.microsoft.com/office/drawing/2014/main" id="{111B4A49-B930-4A89-A1CD-6CA2B3D95AED}"/>
              </a:ext>
            </a:extLst>
          </p:cNvPr>
          <p:cNvSpPr txBox="1"/>
          <p:nvPr/>
        </p:nvSpPr>
        <p:spPr>
          <a:xfrm>
            <a:off x="7819168" y="6143625"/>
            <a:ext cx="195262" cy="390525"/>
          </a:xfrm>
          <a:prstGeom prst="rect">
            <a:avLst/>
          </a:prstGeom>
          <a:noFill/>
        </p:spPr>
        <p:txBody>
          <a:bodyPr vertOverflow="clip" horzOverflow="clip" wrap="square" lIns="0" tIns="0" rIns="0" bIns="0" rtlCol="0" anchor="t">
            <a:spAutoFit/>
          </a:bodyPr>
          <a:lstStyle/>
          <a:p>
            <a:pPr algn="ctr">
              <a:lnSpc>
                <a:spcPts val="2982"/>
              </a:lnSpc>
            </a:pPr>
            <a:r>
              <a:rPr lang="en-US" sz="2100" spc="-52" dirty="0">
                <a:solidFill>
                  <a:srgbClr val="161723">
                    <a:alpha val="85000"/>
                  </a:srgbClr>
                </a:solidFill>
                <a:latin typeface="Inter SemiBold" panose="00000700000000000000" pitchFamily="2" charset="0"/>
              </a:rPr>
              <a:t>3</a:t>
            </a:r>
          </a:p>
        </p:txBody>
      </p:sp>
      <p:sp>
        <p:nvSpPr>
          <p:cNvPr id="526" name="Description of a primary heading-2">
            <a:extLst>
              <a:ext uri="{FF2B5EF4-FFF2-40B4-BE49-F238E27FC236}">
                <a16:creationId xmlns:a16="http://schemas.microsoft.com/office/drawing/2014/main" id="{111B4A49-B930-4A89-A1CD-6CA2B3D95AED}"/>
              </a:ext>
            </a:extLst>
          </p:cNvPr>
          <p:cNvSpPr txBox="1"/>
          <p:nvPr/>
        </p:nvSpPr>
        <p:spPr>
          <a:xfrm>
            <a:off x="7834884" y="7393781"/>
            <a:ext cx="2776918" cy="711477"/>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r>
              <a:rPr lang="en-US" sz="1350" spc="-27" dirty="0">
                <a:solidFill>
                  <a:srgbClr val="161723">
                    <a:alpha val="100000"/>
                  </a:srgbClr>
                </a:solidFill>
                <a:latin typeface="Inter" panose="00000700000000000000" pitchFamily="2" charset="0"/>
              </a:rPr>
              <a:t>Shortage of oncologists, radiologists, oncology nurses</a:t>
            </a:r>
          </a:p>
        </p:txBody>
      </p:sp>
      <p:pic>
        <p:nvPicPr>
          <p:cNvPr id="52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711440" y="7492556"/>
            <a:ext cx="49262" cy="49262"/>
          </a:xfrm>
          <a:prstGeom prst="rect">
            <a:avLst/>
          </a:prstGeom>
        </p:spPr>
      </p:pic>
      <p:sp>
        <p:nvSpPr>
          <p:cNvPr id="530" name="Description of a primary heading-2">
            <a:extLst>
              <a:ext uri="{FF2B5EF4-FFF2-40B4-BE49-F238E27FC236}">
                <a16:creationId xmlns:a16="http://schemas.microsoft.com/office/drawing/2014/main" id="{111B4A49-B930-4A89-A1CD-6CA2B3D95AED}"/>
              </a:ext>
            </a:extLst>
          </p:cNvPr>
          <p:cNvSpPr txBox="1"/>
          <p:nvPr/>
        </p:nvSpPr>
        <p:spPr>
          <a:xfrm>
            <a:off x="7848136" y="7887462"/>
            <a:ext cx="2776918" cy="467820"/>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endParaRPr lang="en-US" sz="1350" spc="-27" dirty="0">
              <a:solidFill>
                <a:srgbClr val="161723">
                  <a:alpha val="100000"/>
                </a:srgbClr>
              </a:solidFill>
              <a:latin typeface="Inter" panose="00000700000000000000" pitchFamily="2" charset="0"/>
            </a:endParaRPr>
          </a:p>
        </p:txBody>
      </p:sp>
      <p:pic>
        <p:nvPicPr>
          <p:cNvPr id="53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711440" y="7986141"/>
            <a:ext cx="49262" cy="49262"/>
          </a:xfrm>
          <a:prstGeom prst="rect">
            <a:avLst/>
          </a:prstGeom>
        </p:spPr>
      </p:pic>
      <p:sp>
        <p:nvSpPr>
          <p:cNvPr id="534" name="Description of a primary heading-2">
            <a:extLst>
              <a:ext uri="{FF2B5EF4-FFF2-40B4-BE49-F238E27FC236}">
                <a16:creationId xmlns:a16="http://schemas.microsoft.com/office/drawing/2014/main" id="{111B4A49-B930-4A89-A1CD-6CA2B3D95AED}"/>
              </a:ext>
            </a:extLst>
          </p:cNvPr>
          <p:cNvSpPr txBox="1"/>
          <p:nvPr/>
        </p:nvSpPr>
        <p:spPr>
          <a:xfrm>
            <a:off x="7834884" y="8381048"/>
            <a:ext cx="2776918" cy="711477"/>
          </a:xfrm>
          <a:prstGeom prst="rect">
            <a:avLst/>
          </a:prstGeom>
          <a:noFill/>
        </p:spPr>
        <p:txBody>
          <a:bodyPr vertOverflow="clip" horzOverflow="clip" wrap="square" lIns="0" tIns="0" rIns="0" bIns="0" rtlCol="0" anchor="t">
            <a:spAutoFit/>
          </a:bodyPr>
          <a:lstStyle/>
          <a:p>
            <a:pPr>
              <a:lnSpc>
                <a:spcPts val="1944"/>
              </a:lnSpc>
            </a:pPr>
            <a:r>
              <a:rPr lang="en-US" sz="1350" spc="-27" dirty="0">
                <a:solidFill>
                  <a:srgbClr val="161723">
                    <a:alpha val="100000"/>
                  </a:srgbClr>
                </a:solidFill>
                <a:latin typeface="Inter" panose="00000700000000000000" pitchFamily="2" charset="0"/>
              </a:rPr>
              <a:t>Limited training and continuing education programs</a:t>
            </a:r>
          </a:p>
          <a:p>
            <a:pPr algn="l">
              <a:lnSpc>
                <a:spcPts val="1944"/>
              </a:lnSpc>
            </a:pPr>
            <a:r>
              <a:rPr lang="en-US" sz="1350" spc="-27" dirty="0">
                <a:solidFill>
                  <a:srgbClr val="161723">
                    <a:alpha val="100000"/>
                  </a:srgbClr>
                </a:solidFill>
                <a:latin typeface="Inter" panose="00000700000000000000" pitchFamily="2" charset="0"/>
              </a:rPr>
              <a:t>Brain drain to high-income settings</a:t>
            </a:r>
          </a:p>
        </p:txBody>
      </p:sp>
      <p:pic>
        <p:nvPicPr>
          <p:cNvPr id="53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711440" y="8479822"/>
            <a:ext cx="49262" cy="49262"/>
          </a:xfrm>
          <a:prstGeom prst="rect">
            <a:avLst/>
          </a:prstGeom>
        </p:spPr>
      </p:pic>
      <p:pic>
        <p:nvPicPr>
          <p:cNvPr id="538" name="imageNode3">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8">
            <a:alphaModFix/>
          </a:blip>
          <a:stretch/>
        </p:blipFill>
        <p:spPr>
          <a:xfrm>
            <a:off x="11109960" y="3200400"/>
            <a:ext cx="2867025" cy="2562225"/>
          </a:xfrm>
          <a:prstGeom prst="rect">
            <a:avLst/>
          </a:prstGeom>
        </p:spPr>
      </p:pic>
      <p:sp>
        <p:nvSpPr>
          <p:cNvPr id="540" name="Primary Heading-3">
            <a:extLst>
              <a:ext uri="{FF2B5EF4-FFF2-40B4-BE49-F238E27FC236}">
                <a16:creationId xmlns:a16="http://schemas.microsoft.com/office/drawing/2014/main" id="{111B4A49-B930-4A89-A1CD-6CA2B3D95AED}"/>
              </a:ext>
            </a:extLst>
          </p:cNvPr>
          <p:cNvSpPr txBox="1"/>
          <p:nvPr/>
        </p:nvSpPr>
        <p:spPr>
          <a:xfrm>
            <a:off x="11109960" y="6143625"/>
            <a:ext cx="2900362" cy="1882182"/>
          </a:xfrm>
          <a:prstGeom prst="rect">
            <a:avLst/>
          </a:prstGeom>
          <a:noFill/>
        </p:spPr>
        <p:txBody>
          <a:bodyPr vertOverflow="clip" horzOverflow="clip" wrap="square" lIns="0" tIns="0" rIns="0" bIns="0" rtlCol="0" anchor="t">
            <a:spAutoFit/>
          </a:bodyPr>
          <a:lstStyle/>
          <a:p>
            <a:pPr algn="l">
              <a:lnSpc>
                <a:spcPts val="2982"/>
              </a:lnSpc>
            </a:pPr>
            <a:r>
              <a:rPr lang="en-US" sz="2100" spc="-52" dirty="0">
                <a:solidFill>
                  <a:srgbClr val="161723">
                    <a:alpha val="100000"/>
                  </a:srgbClr>
                </a:solidFill>
                <a:latin typeface="Inter SemiBold" panose="00000700000000000000" pitchFamily="2" charset="0"/>
              </a:rPr>
              <a:t>          </a:t>
            </a:r>
            <a:r>
              <a:rPr lang="en-US" b="1" spc="-52" dirty="0">
                <a:solidFill>
                  <a:srgbClr val="161723"/>
                </a:solidFill>
                <a:latin typeface="Inter SemiBold" panose="00000700000000000000" pitchFamily="2" charset="0"/>
              </a:rPr>
              <a:t>Inadequate Health Infrastructure</a:t>
            </a:r>
            <a:r>
              <a:rPr lang="en-US" spc="-52" dirty="0">
                <a:solidFill>
                  <a:srgbClr val="161723"/>
                </a:solidFill>
                <a:latin typeface="Inter SemiBold" panose="00000700000000000000" pitchFamily="2" charset="0"/>
              </a:rPr>
              <a:t> diagnostics and treatment gaps</a:t>
            </a:r>
          </a:p>
          <a:p>
            <a:pPr>
              <a:lnSpc>
                <a:spcPts val="2982"/>
              </a:lnSpc>
            </a:pPr>
            <a:r>
              <a:rPr lang="ar-AE" b="1" dirty="0"/>
              <a:t>قصور في البنية التحتية الصحية والفجوات في التشخيص والعلاج</a:t>
            </a:r>
            <a:endParaRPr lang="en-US" spc="-52" dirty="0">
              <a:solidFill>
                <a:srgbClr val="161723"/>
              </a:solidFill>
              <a:latin typeface="Inter SemiBold" panose="00000700000000000000" pitchFamily="2" charset="0"/>
            </a:endParaRPr>
          </a:p>
        </p:txBody>
      </p:sp>
      <p:pic>
        <p:nvPicPr>
          <p:cNvPr id="5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1109960" y="6143625"/>
            <a:ext cx="381000" cy="381000"/>
          </a:xfrm>
          <a:prstGeom prst="rect">
            <a:avLst/>
          </a:prstGeom>
        </p:spPr>
      </p:pic>
      <p:sp>
        <p:nvSpPr>
          <p:cNvPr id="544" name="-3">
            <a:extLst>
              <a:ext uri="{FF2B5EF4-FFF2-40B4-BE49-F238E27FC236}">
                <a16:creationId xmlns:a16="http://schemas.microsoft.com/office/drawing/2014/main" id="{111B4A49-B930-4A89-A1CD-6CA2B3D95AED}"/>
              </a:ext>
            </a:extLst>
          </p:cNvPr>
          <p:cNvSpPr txBox="1"/>
          <p:nvPr/>
        </p:nvSpPr>
        <p:spPr>
          <a:xfrm>
            <a:off x="11213782" y="6143625"/>
            <a:ext cx="204788" cy="390525"/>
          </a:xfrm>
          <a:prstGeom prst="rect">
            <a:avLst/>
          </a:prstGeom>
          <a:noFill/>
        </p:spPr>
        <p:txBody>
          <a:bodyPr vertOverflow="clip" horzOverflow="clip" wrap="square" lIns="0" tIns="0" rIns="0" bIns="0" rtlCol="0" anchor="t">
            <a:spAutoFit/>
          </a:bodyPr>
          <a:lstStyle/>
          <a:p>
            <a:pPr algn="ctr">
              <a:lnSpc>
                <a:spcPts val="2982"/>
              </a:lnSpc>
            </a:pPr>
            <a:r>
              <a:rPr lang="en-US" sz="2100" spc="-52" dirty="0">
                <a:solidFill>
                  <a:srgbClr val="161723">
                    <a:alpha val="85000"/>
                  </a:srgbClr>
                </a:solidFill>
                <a:latin typeface="Inter SemiBold" panose="00000700000000000000" pitchFamily="2" charset="0"/>
              </a:rPr>
              <a:t>4</a:t>
            </a:r>
          </a:p>
        </p:txBody>
      </p:sp>
      <p:sp>
        <p:nvSpPr>
          <p:cNvPr id="546" name="Description of a primary heading-3">
            <a:extLst>
              <a:ext uri="{FF2B5EF4-FFF2-40B4-BE49-F238E27FC236}">
                <a16:creationId xmlns:a16="http://schemas.microsoft.com/office/drawing/2014/main" id="{111B4A49-B930-4A89-A1CD-6CA2B3D95AED}"/>
              </a:ext>
            </a:extLst>
          </p:cNvPr>
          <p:cNvSpPr txBox="1"/>
          <p:nvPr/>
        </p:nvSpPr>
        <p:spPr>
          <a:xfrm>
            <a:off x="11233404" y="7772400"/>
            <a:ext cx="2776918" cy="460191"/>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r>
              <a:rPr lang="en-US" sz="1100" spc="-27" dirty="0">
                <a:solidFill>
                  <a:srgbClr val="161723">
                    <a:alpha val="100000"/>
                  </a:srgbClr>
                </a:solidFill>
                <a:latin typeface="Inter" panose="00000700000000000000" pitchFamily="2" charset="0"/>
              </a:rPr>
              <a:t>Absence or weakness of cancer registries</a:t>
            </a:r>
          </a:p>
        </p:txBody>
      </p:sp>
      <p:pic>
        <p:nvPicPr>
          <p:cNvPr id="54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1109960" y="7871174"/>
            <a:ext cx="49262" cy="49262"/>
          </a:xfrm>
          <a:prstGeom prst="rect">
            <a:avLst/>
          </a:prstGeom>
        </p:spPr>
      </p:pic>
      <p:sp>
        <p:nvSpPr>
          <p:cNvPr id="550" name="Description of a primary heading-3">
            <a:extLst>
              <a:ext uri="{FF2B5EF4-FFF2-40B4-BE49-F238E27FC236}">
                <a16:creationId xmlns:a16="http://schemas.microsoft.com/office/drawing/2014/main" id="{111B4A49-B930-4A89-A1CD-6CA2B3D95AED}"/>
              </a:ext>
            </a:extLst>
          </p:cNvPr>
          <p:cNvSpPr txBox="1"/>
          <p:nvPr/>
        </p:nvSpPr>
        <p:spPr>
          <a:xfrm>
            <a:off x="11233404" y="8266081"/>
            <a:ext cx="2776918" cy="467820"/>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Limited diagnostic services and pathology capacity</a:t>
            </a:r>
          </a:p>
        </p:txBody>
      </p:sp>
      <p:pic>
        <p:nvPicPr>
          <p:cNvPr id="55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1109960" y="8364760"/>
            <a:ext cx="49262" cy="49262"/>
          </a:xfrm>
          <a:prstGeom prst="rect">
            <a:avLst/>
          </a:prstGeom>
        </p:spPr>
      </p:pic>
      <p:sp>
        <p:nvSpPr>
          <p:cNvPr id="554" name="Description of a primary heading-3">
            <a:extLst>
              <a:ext uri="{FF2B5EF4-FFF2-40B4-BE49-F238E27FC236}">
                <a16:creationId xmlns:a16="http://schemas.microsoft.com/office/drawing/2014/main" id="{111B4A49-B930-4A89-A1CD-6CA2B3D95AED}"/>
              </a:ext>
            </a:extLst>
          </p:cNvPr>
          <p:cNvSpPr txBox="1"/>
          <p:nvPr/>
        </p:nvSpPr>
        <p:spPr>
          <a:xfrm>
            <a:off x="11233404" y="8759666"/>
            <a:ext cx="2776918" cy="504825"/>
          </a:xfrm>
          <a:prstGeom prst="rect">
            <a:avLst/>
          </a:prstGeom>
          <a:noFill/>
        </p:spPr>
        <p:txBody>
          <a:bodyPr vertOverflow="clip" horzOverflow="clip" wrap="square" lIns="0" tIns="0" rIns="0" bIns="0" rtlCol="0" anchor="t">
            <a:spAutoFit/>
          </a:bodyPr>
          <a:lstStyle/>
          <a:p>
            <a:pPr algn="l">
              <a:lnSpc>
                <a:spcPts val="1944"/>
              </a:lnSpc>
            </a:pPr>
            <a:r>
              <a:rPr lang="en-US" sz="1350" spc="-27" dirty="0">
                <a:solidFill>
                  <a:srgbClr val="161723">
                    <a:alpha val="100000"/>
                  </a:srgbClr>
                </a:solidFill>
                <a:latin typeface="Inter" panose="00000700000000000000" pitchFamily="2" charset="0"/>
              </a:rPr>
              <a:t>Scarce availability of radiation, chemotherapy, surgery</a:t>
            </a:r>
          </a:p>
        </p:txBody>
      </p:sp>
      <p:pic>
        <p:nvPicPr>
          <p:cNvPr id="55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1109960" y="8858440"/>
            <a:ext cx="49262" cy="49262"/>
          </a:xfrm>
          <a:prstGeom prst="rect">
            <a:avLst/>
          </a:prstGeom>
        </p:spPr>
      </p:pic>
      <p:sp>
        <p:nvSpPr>
          <p:cNvPr id="560" name="Primary Heading-4">
            <a:extLst>
              <a:ext uri="{FF2B5EF4-FFF2-40B4-BE49-F238E27FC236}">
                <a16:creationId xmlns:a16="http://schemas.microsoft.com/office/drawing/2014/main" id="{111B4A49-B930-4A89-A1CD-6CA2B3D95AED}"/>
              </a:ext>
            </a:extLst>
          </p:cNvPr>
          <p:cNvSpPr txBox="1"/>
          <p:nvPr/>
        </p:nvSpPr>
        <p:spPr>
          <a:xfrm>
            <a:off x="14508480" y="6143625"/>
            <a:ext cx="2900362" cy="1876026"/>
          </a:xfrm>
          <a:prstGeom prst="rect">
            <a:avLst/>
          </a:prstGeom>
          <a:noFill/>
        </p:spPr>
        <p:txBody>
          <a:bodyPr vertOverflow="clip" horzOverflow="clip" wrap="square" lIns="0" tIns="0" rIns="0" bIns="0" rtlCol="0" anchor="t">
            <a:spAutoFit/>
          </a:bodyPr>
          <a:lstStyle/>
          <a:p>
            <a:pPr algn="l">
              <a:lnSpc>
                <a:spcPts val="2982"/>
              </a:lnSpc>
            </a:pPr>
            <a:r>
              <a:rPr lang="en-US" sz="2100" spc="-52" dirty="0">
                <a:solidFill>
                  <a:srgbClr val="161723">
                    <a:alpha val="100000"/>
                  </a:srgbClr>
                </a:solidFill>
                <a:latin typeface="Inter SemiBold" panose="00000700000000000000" pitchFamily="2" charset="0"/>
              </a:rPr>
              <a:t>          </a:t>
            </a:r>
            <a:r>
              <a:rPr lang="en-US" sz="1600" b="1" spc="-52" dirty="0">
                <a:solidFill>
                  <a:srgbClr val="161723"/>
                </a:solidFill>
                <a:latin typeface="Inter SemiBold" panose="00000700000000000000" pitchFamily="2" charset="0"/>
              </a:rPr>
              <a:t>Palliative Care Shortfalls</a:t>
            </a:r>
            <a:r>
              <a:rPr lang="en-US" sz="1600" spc="-52" dirty="0">
                <a:solidFill>
                  <a:srgbClr val="161723"/>
                </a:solidFill>
                <a:latin typeface="Inter SemiBold" panose="00000700000000000000" pitchFamily="2" charset="0"/>
              </a:rPr>
              <a:t> end-of-life and supportive services</a:t>
            </a:r>
          </a:p>
          <a:p>
            <a:pPr>
              <a:lnSpc>
                <a:spcPts val="2982"/>
              </a:lnSpc>
            </a:pPr>
            <a:r>
              <a:rPr lang="ar-AE" sz="1600" b="1" spc="-52" dirty="0">
                <a:solidFill>
                  <a:srgbClr val="161723"/>
                </a:solidFill>
                <a:latin typeface="Inter SemiBold" panose="00000700000000000000" pitchFamily="2" charset="0"/>
              </a:rPr>
              <a:t>النقص الكبير في الاهتمام بالرعاية التلطيفية والخدمات الداعمة  ونهاية الحياة</a:t>
            </a:r>
            <a:endParaRPr lang="en-US" sz="1600" b="1" spc="-52" dirty="0">
              <a:solidFill>
                <a:srgbClr val="161723"/>
              </a:solidFill>
              <a:latin typeface="Inter SemiBold" panose="00000700000000000000" pitchFamily="2" charset="0"/>
            </a:endParaRPr>
          </a:p>
        </p:txBody>
      </p:sp>
      <p:pic>
        <p:nvPicPr>
          <p:cNvPr id="5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4508480" y="6143625"/>
            <a:ext cx="381000" cy="381000"/>
          </a:xfrm>
          <a:prstGeom prst="rect">
            <a:avLst/>
          </a:prstGeom>
        </p:spPr>
      </p:pic>
      <p:sp>
        <p:nvSpPr>
          <p:cNvPr id="564" name="-4">
            <a:extLst>
              <a:ext uri="{FF2B5EF4-FFF2-40B4-BE49-F238E27FC236}">
                <a16:creationId xmlns:a16="http://schemas.microsoft.com/office/drawing/2014/main" id="{111B4A49-B930-4A89-A1CD-6CA2B3D95AED}"/>
              </a:ext>
            </a:extLst>
          </p:cNvPr>
          <p:cNvSpPr txBox="1"/>
          <p:nvPr/>
        </p:nvSpPr>
        <p:spPr>
          <a:xfrm>
            <a:off x="14619446" y="6143625"/>
            <a:ext cx="185738" cy="390525"/>
          </a:xfrm>
          <a:prstGeom prst="rect">
            <a:avLst/>
          </a:prstGeom>
          <a:noFill/>
        </p:spPr>
        <p:txBody>
          <a:bodyPr vertOverflow="clip" horzOverflow="clip" wrap="square" lIns="0" tIns="0" rIns="0" bIns="0" rtlCol="0" anchor="t">
            <a:spAutoFit/>
          </a:bodyPr>
          <a:lstStyle/>
          <a:p>
            <a:pPr algn="ctr">
              <a:lnSpc>
                <a:spcPts val="2982"/>
              </a:lnSpc>
            </a:pPr>
            <a:r>
              <a:rPr lang="en-US" sz="2100" spc="-52" dirty="0">
                <a:solidFill>
                  <a:srgbClr val="161723">
                    <a:alpha val="85000"/>
                  </a:srgbClr>
                </a:solidFill>
                <a:latin typeface="Inter SemiBold" panose="00000700000000000000" pitchFamily="2" charset="0"/>
              </a:rPr>
              <a:t>5</a:t>
            </a:r>
          </a:p>
        </p:txBody>
      </p:sp>
      <p:sp>
        <p:nvSpPr>
          <p:cNvPr id="566" name="Description of a primary heading-4">
            <a:extLst>
              <a:ext uri="{FF2B5EF4-FFF2-40B4-BE49-F238E27FC236}">
                <a16:creationId xmlns:a16="http://schemas.microsoft.com/office/drawing/2014/main" id="{111B4A49-B930-4A89-A1CD-6CA2B3D95AED}"/>
              </a:ext>
            </a:extLst>
          </p:cNvPr>
          <p:cNvSpPr txBox="1"/>
          <p:nvPr/>
        </p:nvSpPr>
        <p:spPr>
          <a:xfrm>
            <a:off x="14631924" y="7772400"/>
            <a:ext cx="2776918" cy="711477"/>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r>
              <a:rPr lang="en-US" sz="1350" spc="-27" dirty="0">
                <a:solidFill>
                  <a:srgbClr val="161723">
                    <a:alpha val="100000"/>
                  </a:srgbClr>
                </a:solidFill>
                <a:latin typeface="Inter" panose="00000700000000000000" pitchFamily="2" charset="0"/>
              </a:rPr>
              <a:t>Insufficient pain management and symptom control</a:t>
            </a:r>
          </a:p>
        </p:txBody>
      </p:sp>
      <p:pic>
        <p:nvPicPr>
          <p:cNvPr id="56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4508480" y="7871174"/>
            <a:ext cx="49262" cy="49262"/>
          </a:xfrm>
          <a:prstGeom prst="rect">
            <a:avLst/>
          </a:prstGeom>
        </p:spPr>
      </p:pic>
      <p:sp>
        <p:nvSpPr>
          <p:cNvPr id="570" name="Description of a primary heading-4">
            <a:extLst>
              <a:ext uri="{FF2B5EF4-FFF2-40B4-BE49-F238E27FC236}">
                <a16:creationId xmlns:a16="http://schemas.microsoft.com/office/drawing/2014/main" id="{111B4A49-B930-4A89-A1CD-6CA2B3D95AED}"/>
              </a:ext>
            </a:extLst>
          </p:cNvPr>
          <p:cNvSpPr txBox="1"/>
          <p:nvPr/>
        </p:nvSpPr>
        <p:spPr>
          <a:xfrm>
            <a:off x="14631924" y="8266081"/>
            <a:ext cx="2776918" cy="711477"/>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r>
              <a:rPr lang="en-US" sz="1350" spc="-27" dirty="0">
                <a:solidFill>
                  <a:srgbClr val="161723">
                    <a:alpha val="100000"/>
                  </a:srgbClr>
                </a:solidFill>
                <a:latin typeface="Inter" panose="00000700000000000000" pitchFamily="2" charset="0"/>
              </a:rPr>
              <a:t>Few trained palliative care teams and services</a:t>
            </a:r>
          </a:p>
        </p:txBody>
      </p:sp>
      <p:pic>
        <p:nvPicPr>
          <p:cNvPr id="57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4508480" y="8364760"/>
            <a:ext cx="49262" cy="49262"/>
          </a:xfrm>
          <a:prstGeom prst="rect">
            <a:avLst/>
          </a:prstGeom>
        </p:spPr>
      </p:pic>
      <p:sp>
        <p:nvSpPr>
          <p:cNvPr id="574" name="Description of a primary heading-4">
            <a:extLst>
              <a:ext uri="{FF2B5EF4-FFF2-40B4-BE49-F238E27FC236}">
                <a16:creationId xmlns:a16="http://schemas.microsoft.com/office/drawing/2014/main" id="{111B4A49-B930-4A89-A1CD-6CA2B3D95AED}"/>
              </a:ext>
            </a:extLst>
          </p:cNvPr>
          <p:cNvSpPr txBox="1"/>
          <p:nvPr/>
        </p:nvSpPr>
        <p:spPr>
          <a:xfrm>
            <a:off x="14631924" y="8759666"/>
            <a:ext cx="2776918" cy="711477"/>
          </a:xfrm>
          <a:prstGeom prst="rect">
            <a:avLst/>
          </a:prstGeom>
          <a:noFill/>
        </p:spPr>
        <p:txBody>
          <a:bodyPr vertOverflow="clip" horzOverflow="clip" wrap="square" lIns="0" tIns="0" rIns="0" bIns="0" rtlCol="0" anchor="t">
            <a:spAutoFit/>
          </a:bodyPr>
          <a:lstStyle/>
          <a:p>
            <a:pPr algn="l">
              <a:lnSpc>
                <a:spcPts val="1944"/>
              </a:lnSpc>
            </a:pPr>
            <a:endParaRPr lang="en-US" sz="1350" spc="-27" dirty="0">
              <a:solidFill>
                <a:srgbClr val="161723">
                  <a:alpha val="100000"/>
                </a:srgbClr>
              </a:solidFill>
              <a:latin typeface="Inter" panose="00000700000000000000" pitchFamily="2" charset="0"/>
            </a:endParaRPr>
          </a:p>
          <a:p>
            <a:pPr algn="l">
              <a:lnSpc>
                <a:spcPts val="1944"/>
              </a:lnSpc>
            </a:pPr>
            <a:r>
              <a:rPr lang="en-US" sz="1350" spc="-27" dirty="0">
                <a:solidFill>
                  <a:srgbClr val="161723">
                    <a:alpha val="100000"/>
                  </a:srgbClr>
                </a:solidFill>
                <a:latin typeface="Inter" panose="00000700000000000000" pitchFamily="2" charset="0"/>
              </a:rPr>
              <a:t>Limited access to essential opioids and psychosocial support</a:t>
            </a:r>
          </a:p>
        </p:txBody>
      </p:sp>
      <p:pic>
        <p:nvPicPr>
          <p:cNvPr id="57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4508480" y="8858440"/>
            <a:ext cx="49262" cy="49262"/>
          </a:xfrm>
          <a:prstGeom prst="rect">
            <a:avLst/>
          </a:prstGeom>
        </p:spPr>
      </p:pic>
      <p:sp>
        <p:nvSpPr>
          <p:cNvPr id="578" name="Title 3">
            <a:extLst>
              <a:ext uri="{FF2B5EF4-FFF2-40B4-BE49-F238E27FC236}">
                <a16:creationId xmlns:a16="http://schemas.microsoft.com/office/drawing/2014/main" id="{111B4A49-B930-4A89-A1CD-6CA2B3D95AED}"/>
              </a:ext>
            </a:extLst>
          </p:cNvPr>
          <p:cNvSpPr txBox="1"/>
          <p:nvPr/>
        </p:nvSpPr>
        <p:spPr>
          <a:xfrm>
            <a:off x="914400" y="886873"/>
            <a:ext cx="17188070" cy="1362075"/>
          </a:xfrm>
          <a:prstGeom prst="rect">
            <a:avLst/>
          </a:prstGeom>
          <a:noFill/>
        </p:spPr>
        <p:txBody>
          <a:bodyPr vertOverflow="clip" horzOverflow="clip" wrap="square" lIns="0" tIns="0" rIns="0" bIns="0" rtlCol="0" anchor="t">
            <a:spAutoFit/>
          </a:bodyPr>
          <a:lstStyle/>
          <a:p>
            <a:pPr algn="ctr">
              <a:lnSpc>
                <a:spcPts val="5376"/>
              </a:lnSpc>
            </a:pPr>
            <a:r>
              <a:rPr lang="en-US" sz="4200" b="1" spc="-105" dirty="0">
                <a:solidFill>
                  <a:srgbClr val="452E5A">
                    <a:alpha val="100000"/>
                  </a:srgbClr>
                </a:solidFill>
                <a:latin typeface="Inter" panose="00000700000000000000" pitchFamily="2" charset="0"/>
              </a:rPr>
              <a:t>Main Barriers to Cancer Program Development </a:t>
            </a:r>
          </a:p>
          <a:p>
            <a:pPr algn="ctr">
              <a:lnSpc>
                <a:spcPts val="5376"/>
              </a:lnSpc>
            </a:pPr>
            <a:r>
              <a:rPr lang="en-US" sz="4200" b="1" spc="-105" dirty="0">
                <a:solidFill>
                  <a:srgbClr val="452E5A">
                    <a:alpha val="100000"/>
                  </a:srgbClr>
                </a:solidFill>
                <a:latin typeface="Inter" panose="00000700000000000000" pitchFamily="2" charset="0"/>
              </a:rPr>
              <a:t> </a:t>
            </a:r>
            <a:r>
              <a:rPr lang="ar-AE" sz="4200" b="1" spc="-105" dirty="0">
                <a:solidFill>
                  <a:srgbClr val="452E5A">
                    <a:alpha val="100000"/>
                  </a:srgbClr>
                </a:solidFill>
                <a:latin typeface="Inter" panose="00000700000000000000" pitchFamily="2" charset="0"/>
              </a:rPr>
              <a:t>العوائق الرئيسية لتطوير برامج معالجة السرطان</a:t>
            </a:r>
            <a:endParaRPr lang="en-US" sz="4200" b="1" spc="-105" dirty="0">
              <a:solidFill>
                <a:srgbClr val="452E5A">
                  <a:alpha val="100000"/>
                </a:srgbClr>
              </a:solidFill>
              <a:latin typeface="Inter" panose="00000700000000000000" pitchFamily="2" charset="0"/>
            </a:endParaRPr>
          </a:p>
        </p:txBody>
      </p:sp>
      <p:sp>
        <p:nvSpPr>
          <p:cNvPr id="580" name="SubTitle">
            <a:extLst>
              <a:ext uri="{FF2B5EF4-FFF2-40B4-BE49-F238E27FC236}">
                <a16:creationId xmlns:a16="http://schemas.microsoft.com/office/drawing/2014/main" id="{111B4A49-B930-4A89-A1CD-6CA2B3D95AED}"/>
              </a:ext>
            </a:extLst>
          </p:cNvPr>
          <p:cNvSpPr txBox="1"/>
          <p:nvPr/>
        </p:nvSpPr>
        <p:spPr>
          <a:xfrm>
            <a:off x="914400" y="2362200"/>
            <a:ext cx="12682538" cy="342900"/>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6E6E74">
                    <a:alpha val="100000"/>
                  </a:srgbClr>
                </a:solidFill>
                <a:latin typeface="Inter" panose="00000700000000000000" pitchFamily="2" charset="0"/>
              </a:rPr>
              <a:t>Five priority obstacle areas that impede effective cancer control in LMICs</a:t>
            </a:r>
          </a:p>
        </p:txBody>
      </p:sp>
      <p:pic>
        <p:nvPicPr>
          <p:cNvPr id="3" name="Image 2" descr="Une image contenant personne, pièce, soins de santé, médical&#10;&#10;Le contenu généré par l’IA peut être incorrect.">
            <a:extLst>
              <a:ext uri="{FF2B5EF4-FFF2-40B4-BE49-F238E27FC236}">
                <a16:creationId xmlns:a16="http://schemas.microsoft.com/office/drawing/2014/main" id="{FB98E83A-780B-76B7-2DD8-CE62BE27A5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08937" y="3218594"/>
            <a:ext cx="3099905" cy="2480613"/>
          </a:xfrm>
          <a:prstGeom prst="rect">
            <a:avLst/>
          </a:prstGeom>
        </p:spPr>
      </p:pic>
      <p:pic>
        <p:nvPicPr>
          <p:cNvPr id="5" name="Image 4" descr="Une image contenant intérieur, habits, Équipement médical, personne&#10;&#10;Le contenu généré par l’IA peut être incorrect.">
            <a:extLst>
              <a:ext uri="{FF2B5EF4-FFF2-40B4-BE49-F238E27FC236}">
                <a16:creationId xmlns:a16="http://schemas.microsoft.com/office/drawing/2014/main" id="{BD5192E7-361E-146E-B5B8-112C69AA37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1897" y="3247947"/>
            <a:ext cx="3121152" cy="2439385"/>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8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4630400" y="0"/>
            <a:ext cx="3657600" cy="914400"/>
          </a:xfrm>
          <a:prstGeom prst="rect">
            <a:avLst/>
          </a:prstGeom>
        </p:spPr>
      </p:pic>
      <p:pic>
        <p:nvPicPr>
          <p:cNvPr id="5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914400" y="6353175"/>
            <a:ext cx="5362575" cy="3019425"/>
          </a:xfrm>
          <a:prstGeom prst="rect">
            <a:avLst/>
          </a:prstGeom>
        </p:spPr>
      </p:pic>
      <p:sp>
        <p:nvSpPr>
          <p:cNvPr id="588" name="$50-0">
            <a:extLst>
              <a:ext uri="{FF2B5EF4-FFF2-40B4-BE49-F238E27FC236}">
                <a16:creationId xmlns:a16="http://schemas.microsoft.com/office/drawing/2014/main" id="{111B4A49-B930-4A89-A1CD-6CA2B3D95AED}"/>
              </a:ext>
            </a:extLst>
          </p:cNvPr>
          <p:cNvSpPr txBox="1"/>
          <p:nvPr/>
        </p:nvSpPr>
        <p:spPr>
          <a:xfrm>
            <a:off x="2485168" y="7038975"/>
            <a:ext cx="2252662" cy="952953"/>
          </a:xfrm>
          <a:prstGeom prst="rect">
            <a:avLst/>
          </a:prstGeom>
          <a:noFill/>
        </p:spPr>
        <p:txBody>
          <a:bodyPr vertOverflow="clip" horzOverflow="clip" wrap="square" lIns="0" tIns="0" rIns="0" bIns="0" rtlCol="0" anchor="t">
            <a:spAutoFit/>
          </a:bodyPr>
          <a:lstStyle/>
          <a:p>
            <a:pPr algn="ctr">
              <a:lnSpc>
                <a:spcPts val="8031"/>
              </a:lnSpc>
            </a:pPr>
            <a:r>
              <a:rPr lang="en-US" sz="6178" dirty="0">
                <a:solidFill>
                  <a:srgbClr val="FFFFFF">
                    <a:alpha val="100000"/>
                  </a:srgbClr>
                </a:solidFill>
                <a:latin typeface="Archivo" panose="00000700000000000000" pitchFamily="2" charset="0"/>
              </a:rPr>
              <a:t>50 %</a:t>
            </a:r>
          </a:p>
        </p:txBody>
      </p:sp>
      <p:sp>
        <p:nvSpPr>
          <p:cNvPr id="589" name="Description of a primary heading-0">
            <a:extLst>
              <a:ext uri="{FF2B5EF4-FFF2-40B4-BE49-F238E27FC236}">
                <a16:creationId xmlns:a16="http://schemas.microsoft.com/office/drawing/2014/main" id="{111B4A49-B930-4A89-A1CD-6CA2B3D95AED}"/>
              </a:ext>
            </a:extLst>
          </p:cNvPr>
          <p:cNvSpPr txBox="1"/>
          <p:nvPr/>
        </p:nvSpPr>
        <p:spPr>
          <a:xfrm>
            <a:off x="2485168" y="8363522"/>
            <a:ext cx="2252662" cy="333375"/>
          </a:xfrm>
          <a:prstGeom prst="rect">
            <a:avLst/>
          </a:prstGeom>
          <a:noFill/>
        </p:spPr>
        <p:txBody>
          <a:bodyPr vertOverflow="clip" horzOverflow="clip" wrap="square" lIns="0" tIns="0" rIns="0" bIns="0" rtlCol="0" anchor="t">
            <a:spAutoFit/>
          </a:bodyPr>
          <a:lstStyle/>
          <a:p>
            <a:pPr algn="ctr">
              <a:lnSpc>
                <a:spcPts val="2556"/>
              </a:lnSpc>
            </a:pPr>
            <a:r>
              <a:rPr lang="en-US" sz="1800" spc="-36" dirty="0">
                <a:solidFill>
                  <a:srgbClr val="FFFFFF">
                    <a:alpha val="100000"/>
                  </a:srgbClr>
                </a:solidFill>
                <a:latin typeface="Inter" panose="00000700000000000000" pitchFamily="2" charset="0"/>
              </a:rPr>
              <a:t>Decrease since 2000</a:t>
            </a:r>
          </a:p>
        </p:txBody>
      </p:sp>
      <p:pic>
        <p:nvPicPr>
          <p:cNvPr id="5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718072" y="6163568"/>
            <a:ext cx="3752850" cy="495300"/>
          </a:xfrm>
          <a:prstGeom prst="rect">
            <a:avLst/>
          </a:prstGeom>
        </p:spPr>
      </p:pic>
      <p:sp>
        <p:nvSpPr>
          <p:cNvPr id="593" name="Primary Heading-0">
            <a:extLst>
              <a:ext uri="{FF2B5EF4-FFF2-40B4-BE49-F238E27FC236}">
                <a16:creationId xmlns:a16="http://schemas.microsoft.com/office/drawing/2014/main" id="{111B4A49-B930-4A89-A1CD-6CA2B3D95AED}"/>
              </a:ext>
            </a:extLst>
          </p:cNvPr>
          <p:cNvSpPr txBox="1"/>
          <p:nvPr/>
        </p:nvSpPr>
        <p:spPr>
          <a:xfrm>
            <a:off x="2023015" y="6239828"/>
            <a:ext cx="3176588" cy="314325"/>
          </a:xfrm>
          <a:prstGeom prst="rect">
            <a:avLst/>
          </a:prstGeom>
          <a:noFill/>
        </p:spPr>
        <p:txBody>
          <a:bodyPr vertOverflow="clip" horzOverflow="clip" wrap="square" lIns="0" tIns="0" rIns="0" bIns="0" rtlCol="0" anchor="t">
            <a:spAutoFit/>
          </a:bodyPr>
          <a:lstStyle/>
          <a:p>
            <a:pPr algn="ctr">
              <a:lnSpc>
                <a:spcPts val="2392"/>
              </a:lnSpc>
            </a:pPr>
            <a:r>
              <a:rPr lang="en-US" sz="1650" spc="-45" dirty="0">
                <a:solidFill>
                  <a:srgbClr val="FFFFFF">
                    <a:alpha val="100000"/>
                  </a:srgbClr>
                </a:solidFill>
                <a:latin typeface="Inter SemiBold" panose="00000700000000000000" pitchFamily="2" charset="0"/>
              </a:rPr>
              <a:t>Global extreme poverty decline</a:t>
            </a:r>
          </a:p>
        </p:txBody>
      </p:sp>
      <p:pic>
        <p:nvPicPr>
          <p:cNvPr id="5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6464236" y="6353175"/>
            <a:ext cx="5362575" cy="3019425"/>
          </a:xfrm>
          <a:prstGeom prst="rect">
            <a:avLst/>
          </a:prstGeom>
        </p:spPr>
      </p:pic>
      <p:sp>
        <p:nvSpPr>
          <p:cNvPr id="597" name="$50-1">
            <a:extLst>
              <a:ext uri="{FF2B5EF4-FFF2-40B4-BE49-F238E27FC236}">
                <a16:creationId xmlns:a16="http://schemas.microsoft.com/office/drawing/2014/main" id="{111B4A49-B930-4A89-A1CD-6CA2B3D95AED}"/>
              </a:ext>
            </a:extLst>
          </p:cNvPr>
          <p:cNvSpPr txBox="1"/>
          <p:nvPr/>
        </p:nvSpPr>
        <p:spPr>
          <a:xfrm>
            <a:off x="6903339" y="7038975"/>
            <a:ext cx="4510088" cy="1028700"/>
          </a:xfrm>
          <a:prstGeom prst="rect">
            <a:avLst/>
          </a:prstGeom>
          <a:noFill/>
        </p:spPr>
        <p:txBody>
          <a:bodyPr vertOverflow="clip" horzOverflow="clip" wrap="square" lIns="0" tIns="0" rIns="0" bIns="0" rtlCol="0" anchor="t">
            <a:spAutoFit/>
          </a:bodyPr>
          <a:lstStyle/>
          <a:p>
            <a:pPr algn="ctr">
              <a:lnSpc>
                <a:spcPts val="8031"/>
              </a:lnSpc>
            </a:pPr>
            <a:r>
              <a:rPr lang="en-US" sz="6178" dirty="0">
                <a:solidFill>
                  <a:srgbClr val="FFFFFF">
                    <a:alpha val="100000"/>
                  </a:srgbClr>
                </a:solidFill>
                <a:latin typeface="Archivo" panose="00000700000000000000" pitchFamily="2" charset="0"/>
              </a:rPr>
              <a:t>800,000,000</a:t>
            </a:r>
          </a:p>
        </p:txBody>
      </p:sp>
      <p:sp>
        <p:nvSpPr>
          <p:cNvPr id="598" name="Description of a primary heading-1">
            <a:extLst>
              <a:ext uri="{FF2B5EF4-FFF2-40B4-BE49-F238E27FC236}">
                <a16:creationId xmlns:a16="http://schemas.microsoft.com/office/drawing/2014/main" id="{111B4A49-B930-4A89-A1CD-6CA2B3D95AED}"/>
              </a:ext>
            </a:extLst>
          </p:cNvPr>
          <p:cNvSpPr txBox="1"/>
          <p:nvPr/>
        </p:nvSpPr>
        <p:spPr>
          <a:xfrm>
            <a:off x="6903339" y="8363522"/>
            <a:ext cx="4510088" cy="333375"/>
          </a:xfrm>
          <a:prstGeom prst="rect">
            <a:avLst/>
          </a:prstGeom>
          <a:noFill/>
        </p:spPr>
        <p:txBody>
          <a:bodyPr vertOverflow="clip" horzOverflow="clip" wrap="square" lIns="0" tIns="0" rIns="0" bIns="0" rtlCol="0" anchor="t">
            <a:spAutoFit/>
          </a:bodyPr>
          <a:lstStyle/>
          <a:p>
            <a:pPr algn="ctr">
              <a:lnSpc>
                <a:spcPts val="2556"/>
              </a:lnSpc>
            </a:pPr>
            <a:r>
              <a:rPr lang="en-US" sz="1800" spc="-36" dirty="0">
                <a:solidFill>
                  <a:srgbClr val="FFFFFF">
                    <a:alpha val="100000"/>
                  </a:srgbClr>
                </a:solidFill>
                <a:latin typeface="Inter" panose="00000700000000000000" pitchFamily="2" charset="0"/>
              </a:rPr>
              <a:t>Mostly in sub‑Saharan Africa</a:t>
            </a:r>
          </a:p>
        </p:txBody>
      </p:sp>
      <p:pic>
        <p:nvPicPr>
          <p:cNvPr id="60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268051" y="6163628"/>
            <a:ext cx="3752850" cy="495300"/>
          </a:xfrm>
          <a:prstGeom prst="rect">
            <a:avLst/>
          </a:prstGeom>
        </p:spPr>
      </p:pic>
      <p:sp>
        <p:nvSpPr>
          <p:cNvPr id="602" name="Primary Heading-1">
            <a:extLst>
              <a:ext uri="{FF2B5EF4-FFF2-40B4-BE49-F238E27FC236}">
                <a16:creationId xmlns:a16="http://schemas.microsoft.com/office/drawing/2014/main" id="{111B4A49-B930-4A89-A1CD-6CA2B3D95AED}"/>
              </a:ext>
            </a:extLst>
          </p:cNvPr>
          <p:cNvSpPr txBox="1"/>
          <p:nvPr/>
        </p:nvSpPr>
        <p:spPr>
          <a:xfrm>
            <a:off x="7572851" y="6239828"/>
            <a:ext cx="3176588" cy="314325"/>
          </a:xfrm>
          <a:prstGeom prst="rect">
            <a:avLst/>
          </a:prstGeom>
          <a:noFill/>
        </p:spPr>
        <p:txBody>
          <a:bodyPr vertOverflow="clip" horzOverflow="clip" wrap="square" lIns="0" tIns="0" rIns="0" bIns="0" rtlCol="0" anchor="t">
            <a:spAutoFit/>
          </a:bodyPr>
          <a:lstStyle/>
          <a:p>
            <a:pPr algn="ctr">
              <a:lnSpc>
                <a:spcPts val="2392"/>
              </a:lnSpc>
            </a:pPr>
            <a:r>
              <a:rPr lang="en-US" sz="1650" spc="-45" dirty="0">
                <a:solidFill>
                  <a:srgbClr val="FFFFFF">
                    <a:alpha val="100000"/>
                  </a:srgbClr>
                </a:solidFill>
                <a:latin typeface="Inter SemiBold" panose="00000700000000000000" pitchFamily="2" charset="0"/>
              </a:rPr>
              <a:t>People &lt; $1.25/day (2015)</a:t>
            </a:r>
          </a:p>
        </p:txBody>
      </p:sp>
      <p:pic>
        <p:nvPicPr>
          <p:cNvPr id="6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2014168" y="6353175"/>
            <a:ext cx="5362575" cy="3019425"/>
          </a:xfrm>
          <a:prstGeom prst="rect">
            <a:avLst/>
          </a:prstGeom>
        </p:spPr>
      </p:pic>
      <p:sp>
        <p:nvSpPr>
          <p:cNvPr id="606" name="$50-2">
            <a:extLst>
              <a:ext uri="{FF2B5EF4-FFF2-40B4-BE49-F238E27FC236}">
                <a16:creationId xmlns:a16="http://schemas.microsoft.com/office/drawing/2014/main" id="{111B4A49-B930-4A89-A1CD-6CA2B3D95AED}"/>
              </a:ext>
            </a:extLst>
          </p:cNvPr>
          <p:cNvSpPr txBox="1"/>
          <p:nvPr/>
        </p:nvSpPr>
        <p:spPr>
          <a:xfrm>
            <a:off x="13037344" y="7038975"/>
            <a:ext cx="3348038" cy="952953"/>
          </a:xfrm>
          <a:prstGeom prst="rect">
            <a:avLst/>
          </a:prstGeom>
          <a:noFill/>
        </p:spPr>
        <p:txBody>
          <a:bodyPr vertOverflow="clip" horzOverflow="clip" wrap="square" lIns="0" tIns="0" rIns="0" bIns="0" rtlCol="0" anchor="t">
            <a:spAutoFit/>
          </a:bodyPr>
          <a:lstStyle/>
          <a:p>
            <a:pPr algn="ctr">
              <a:lnSpc>
                <a:spcPts val="8031"/>
              </a:lnSpc>
            </a:pPr>
            <a:r>
              <a:rPr lang="en-US" sz="6178" dirty="0">
                <a:solidFill>
                  <a:srgbClr val="FFFFFF">
                    <a:alpha val="100000"/>
                  </a:srgbClr>
                </a:solidFill>
                <a:latin typeface="Archivo" panose="00000700000000000000" pitchFamily="2" charset="0"/>
              </a:rPr>
              <a:t>75</a:t>
            </a:r>
          </a:p>
        </p:txBody>
      </p:sp>
      <p:sp>
        <p:nvSpPr>
          <p:cNvPr id="607" name="Description of a primary heading-2">
            <a:extLst>
              <a:ext uri="{FF2B5EF4-FFF2-40B4-BE49-F238E27FC236}">
                <a16:creationId xmlns:a16="http://schemas.microsoft.com/office/drawing/2014/main" id="{111B4A49-B930-4A89-A1CD-6CA2B3D95AED}"/>
              </a:ext>
            </a:extLst>
          </p:cNvPr>
          <p:cNvSpPr txBox="1"/>
          <p:nvPr/>
        </p:nvSpPr>
        <p:spPr>
          <a:xfrm>
            <a:off x="13037344" y="8363522"/>
            <a:ext cx="3348038" cy="333375"/>
          </a:xfrm>
          <a:prstGeom prst="rect">
            <a:avLst/>
          </a:prstGeom>
          <a:noFill/>
        </p:spPr>
        <p:txBody>
          <a:bodyPr vertOverflow="clip" horzOverflow="clip" wrap="square" lIns="0" tIns="0" rIns="0" bIns="0" rtlCol="0" anchor="t">
            <a:spAutoFit/>
          </a:bodyPr>
          <a:lstStyle/>
          <a:p>
            <a:pPr algn="ctr">
              <a:lnSpc>
                <a:spcPts val="2556"/>
              </a:lnSpc>
            </a:pPr>
            <a:r>
              <a:rPr lang="en-US" sz="1800" spc="-36" dirty="0">
                <a:solidFill>
                  <a:srgbClr val="FFFFFF">
                    <a:alpha val="100000"/>
                  </a:srgbClr>
                </a:solidFill>
                <a:latin typeface="Inter" panose="00000700000000000000" pitchFamily="2" charset="0"/>
              </a:rPr>
              <a:t>Share of global cancer mortality</a:t>
            </a:r>
          </a:p>
        </p:txBody>
      </p:sp>
      <p:pic>
        <p:nvPicPr>
          <p:cNvPr id="6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2817888" y="6163628"/>
            <a:ext cx="3752850" cy="495300"/>
          </a:xfrm>
          <a:prstGeom prst="rect">
            <a:avLst/>
          </a:prstGeom>
        </p:spPr>
      </p:pic>
      <p:sp>
        <p:nvSpPr>
          <p:cNvPr id="611" name="Primary Heading-2">
            <a:extLst>
              <a:ext uri="{FF2B5EF4-FFF2-40B4-BE49-F238E27FC236}">
                <a16:creationId xmlns:a16="http://schemas.microsoft.com/office/drawing/2014/main" id="{111B4A49-B930-4A89-A1CD-6CA2B3D95AED}"/>
              </a:ext>
            </a:extLst>
          </p:cNvPr>
          <p:cNvSpPr txBox="1"/>
          <p:nvPr/>
        </p:nvSpPr>
        <p:spPr>
          <a:xfrm>
            <a:off x="13122688" y="6239828"/>
            <a:ext cx="3176588" cy="314325"/>
          </a:xfrm>
          <a:prstGeom prst="rect">
            <a:avLst/>
          </a:prstGeom>
          <a:noFill/>
        </p:spPr>
        <p:txBody>
          <a:bodyPr vertOverflow="clip" horzOverflow="clip" wrap="square" lIns="0" tIns="0" rIns="0" bIns="0" rtlCol="0" anchor="t">
            <a:spAutoFit/>
          </a:bodyPr>
          <a:lstStyle/>
          <a:p>
            <a:pPr algn="ctr">
              <a:lnSpc>
                <a:spcPts val="2392"/>
              </a:lnSpc>
            </a:pPr>
            <a:r>
              <a:rPr lang="en-US" sz="1650" spc="-45" dirty="0">
                <a:solidFill>
                  <a:srgbClr val="FFFFFF">
                    <a:alpha val="100000"/>
                  </a:srgbClr>
                </a:solidFill>
                <a:latin typeface="Inter SemiBold" panose="00000700000000000000" pitchFamily="2" charset="0"/>
              </a:rPr>
              <a:t>Cancer deaths in LMICs</a:t>
            </a:r>
          </a:p>
        </p:txBody>
      </p:sp>
      <p:sp>
        <p:nvSpPr>
          <p:cNvPr id="613" name="Title 3">
            <a:extLst>
              <a:ext uri="{FF2B5EF4-FFF2-40B4-BE49-F238E27FC236}">
                <a16:creationId xmlns:a16="http://schemas.microsoft.com/office/drawing/2014/main" id="{111B4A49-B930-4A89-A1CD-6CA2B3D95AED}"/>
              </a:ext>
            </a:extLst>
          </p:cNvPr>
          <p:cNvSpPr txBox="1"/>
          <p:nvPr/>
        </p:nvSpPr>
        <p:spPr>
          <a:xfrm>
            <a:off x="914399" y="876300"/>
            <a:ext cx="17148313" cy="1309141"/>
          </a:xfrm>
          <a:prstGeom prst="rect">
            <a:avLst/>
          </a:prstGeom>
          <a:noFill/>
        </p:spPr>
        <p:txBody>
          <a:bodyPr vertOverflow="clip" horzOverflow="clip" wrap="square" lIns="0" tIns="0" rIns="0" bIns="0" rtlCol="0" anchor="t">
            <a:spAutoFit/>
          </a:bodyPr>
          <a:lstStyle/>
          <a:p>
            <a:pPr algn="ctr">
              <a:lnSpc>
                <a:spcPts val="5376"/>
              </a:lnSpc>
            </a:pPr>
            <a:r>
              <a:rPr lang="en-US" sz="4200" b="1" spc="-105" dirty="0">
                <a:solidFill>
                  <a:schemeClr val="accent1"/>
                </a:solidFill>
                <a:latin typeface="Inter" panose="00000700000000000000" pitchFamily="2" charset="0"/>
              </a:rPr>
              <a:t>Poverty... the main obstacle to cancer treatment in LIMCs</a:t>
            </a:r>
            <a:endParaRPr lang="en-US" sz="4200" spc="-105" dirty="0">
              <a:solidFill>
                <a:srgbClr val="161723">
                  <a:alpha val="100000"/>
                </a:srgbClr>
              </a:solidFill>
              <a:latin typeface="Inter" panose="00000700000000000000" pitchFamily="2" charset="0"/>
            </a:endParaRPr>
          </a:p>
          <a:p>
            <a:pPr algn="ctr">
              <a:lnSpc>
                <a:spcPts val="5376"/>
              </a:lnSpc>
            </a:pPr>
            <a:r>
              <a:rPr lang="ar-AE" sz="3200" b="1" dirty="0">
                <a:solidFill>
                  <a:schemeClr val="accent1"/>
                </a:solidFill>
              </a:rPr>
              <a:t>الفقر ..العائق الرئيسي لعلاج السرطان في الدول ذات الدخل المنخفض والمتوسط</a:t>
            </a:r>
            <a:endParaRPr lang="en-US" sz="3200" spc="-105" dirty="0">
              <a:solidFill>
                <a:schemeClr val="accent1"/>
              </a:solidFill>
              <a:latin typeface="Inter" panose="00000700000000000000" pitchFamily="2" charset="0"/>
            </a:endParaRPr>
          </a:p>
        </p:txBody>
      </p:sp>
      <p:sp>
        <p:nvSpPr>
          <p:cNvPr id="615" name="SubTitle">
            <a:extLst>
              <a:ext uri="{FF2B5EF4-FFF2-40B4-BE49-F238E27FC236}">
                <a16:creationId xmlns:a16="http://schemas.microsoft.com/office/drawing/2014/main" id="{111B4A49-B930-4A89-A1CD-6CA2B3D95AED}"/>
              </a:ext>
            </a:extLst>
          </p:cNvPr>
          <p:cNvSpPr txBox="1"/>
          <p:nvPr/>
        </p:nvSpPr>
        <p:spPr>
          <a:xfrm>
            <a:off x="689111" y="2219128"/>
            <a:ext cx="15982123" cy="3978590"/>
          </a:xfrm>
          <a:prstGeom prst="rect">
            <a:avLst/>
          </a:prstGeom>
          <a:noFill/>
        </p:spPr>
        <p:txBody>
          <a:bodyPr vertOverflow="clip" horzOverflow="clip" wrap="square" lIns="0" tIns="0" rIns="0" bIns="0" rtlCol="0" anchor="t">
            <a:spAutoFit/>
          </a:bodyPr>
          <a:lstStyle/>
          <a:p>
            <a:pPr algn="l">
              <a:lnSpc>
                <a:spcPts val="2556"/>
              </a:lnSpc>
            </a:pPr>
            <a:endParaRPr lang="en-US" sz="1800" spc="-36" dirty="0">
              <a:solidFill>
                <a:schemeClr val="accent1"/>
              </a:solidFill>
              <a:latin typeface="Inter" panose="00000700000000000000" pitchFamily="2" charset="0"/>
            </a:endParaRPr>
          </a:p>
          <a:p>
            <a:pPr algn="l">
              <a:lnSpc>
                <a:spcPts val="2556"/>
              </a:lnSpc>
            </a:pPr>
            <a:endParaRPr lang="en-US" sz="2000" b="1" spc="-36" dirty="0">
              <a:solidFill>
                <a:srgbClr val="6E6E74">
                  <a:alpha val="100000"/>
                </a:srgbClr>
              </a:solidFill>
              <a:latin typeface="Inter" panose="00000700000000000000" pitchFamily="2" charset="0"/>
            </a:endParaRPr>
          </a:p>
          <a:p>
            <a:pPr algn="l">
              <a:lnSpc>
                <a:spcPts val="2556"/>
              </a:lnSpc>
            </a:pPr>
            <a:r>
              <a:rPr lang="en-US" sz="2000" b="1" spc="-36" dirty="0">
                <a:solidFill>
                  <a:srgbClr val="6E6E74">
                    <a:alpha val="100000"/>
                  </a:srgbClr>
                </a:solidFill>
                <a:latin typeface="Inter" panose="00000700000000000000" pitchFamily="2" charset="0"/>
              </a:rPr>
              <a:t>As cancer detection rates and therapy successes increase in high-income countries, it is predicted that over the next decade more than 75% of cancer-related deaths will occur in low-income and middle-income countries.</a:t>
            </a:r>
          </a:p>
          <a:p>
            <a:pPr algn="l">
              <a:lnSpc>
                <a:spcPts val="2556"/>
              </a:lnSpc>
            </a:pPr>
            <a:endParaRPr lang="en-US" sz="2000" b="1" spc="-36" dirty="0">
              <a:solidFill>
                <a:srgbClr val="6E6E74">
                  <a:alpha val="100000"/>
                </a:srgbClr>
              </a:solidFill>
              <a:latin typeface="Inter" panose="00000700000000000000" pitchFamily="2" charset="0"/>
            </a:endParaRPr>
          </a:p>
          <a:p>
            <a:pPr algn="r">
              <a:lnSpc>
                <a:spcPts val="2556"/>
              </a:lnSpc>
            </a:pPr>
            <a:r>
              <a:rPr lang="ar-AE" sz="2000" b="1" dirty="0"/>
              <a:t>مع زيادة معدلات اكتشاف السرطان ونجاح العلاجات في الدول ذات الدخل المرتفع، من المتوقع أنه خلال العقد المقبل ستحدث أكثر من 75٪ من الوفيات المرتبطة بالسرطان في الدول ذات الدخل المنخفض والمتوسط</a:t>
            </a:r>
            <a:endParaRPr lang="en-US" sz="2000" b="1" spc="-36" dirty="0">
              <a:solidFill>
                <a:srgbClr val="6E6E74">
                  <a:alpha val="100000"/>
                </a:srgbClr>
              </a:solidFill>
              <a:latin typeface="Inter" panose="00000700000000000000" pitchFamily="2" charset="0"/>
            </a:endParaRPr>
          </a:p>
          <a:p>
            <a:pPr algn="l">
              <a:lnSpc>
                <a:spcPts val="2556"/>
              </a:lnSpc>
            </a:pPr>
            <a:r>
              <a:rPr lang="en-US" sz="2000" b="1" spc="-36" dirty="0">
                <a:solidFill>
                  <a:srgbClr val="6E6E74">
                    <a:alpha val="100000"/>
                  </a:srgbClr>
                </a:solidFill>
                <a:latin typeface="Inter" panose="00000700000000000000" pitchFamily="2" charset="0"/>
              </a:rPr>
              <a:t>Yet &gt;800 million lived on &lt;$1.25/day in 2020 , Sub-Saharan Africa, south Asian countries, is currently unprepared with inadequate screening and detection methods, treatment and palliative care capacity.</a:t>
            </a:r>
          </a:p>
          <a:p>
            <a:pPr algn="l">
              <a:lnSpc>
                <a:spcPts val="2556"/>
              </a:lnSpc>
            </a:pPr>
            <a:endParaRPr lang="en-US" sz="2000" b="1" spc="-36" dirty="0">
              <a:solidFill>
                <a:srgbClr val="6E6E74">
                  <a:alpha val="100000"/>
                </a:srgbClr>
              </a:solidFill>
              <a:latin typeface="Inter" panose="00000700000000000000" pitchFamily="2" charset="0"/>
            </a:endParaRPr>
          </a:p>
          <a:p>
            <a:pPr>
              <a:lnSpc>
                <a:spcPts val="2556"/>
              </a:lnSpc>
            </a:pPr>
            <a:r>
              <a:rPr lang="ar-AE" sz="2000" b="1" spc="-36" dirty="0">
                <a:solidFill>
                  <a:srgbClr val="6E6E74">
                    <a:alpha val="100000"/>
                  </a:srgbClr>
                </a:solidFill>
                <a:latin typeface="Inter" panose="00000700000000000000" pitchFamily="2" charset="0"/>
              </a:rPr>
              <a:t>أكثر من 800 مليون شخص عاشوا على أقل من 1.25 دولار يوميًا في عام 2020، وخاصة في دول منطقة جنوب الصحراء الأفريقية ودول جنوب آسيا ، غير مستعدة حاليًا مع وجود وسائل فحص واكتشاف غير كافية وقدرات محدودة على العلاج والرعاية التلطيفية.</a:t>
            </a:r>
            <a:endParaRPr lang="en-US" sz="2000" b="1" spc="-36" dirty="0">
              <a:solidFill>
                <a:srgbClr val="6E6E74">
                  <a:alpha val="100000"/>
                </a:srgbClr>
              </a:solidFill>
              <a:latin typeface="Inter" panose="00000700000000000000" pitchFamily="2" charset="0"/>
            </a:endParaRPr>
          </a:p>
        </p:txBody>
      </p:sp>
    </p:spTree>
    <p:extLst>
      <p:ext uri="{BB962C8B-B14F-4D97-AF65-F5344CB8AC3E}">
        <p14:creationId xmlns:p14="http://schemas.microsoft.com/office/powerpoint/2010/main" val="36480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6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30400" y="0"/>
            <a:ext cx="3657600" cy="914400"/>
          </a:xfrm>
          <a:prstGeom prst="rect">
            <a:avLst/>
          </a:prstGeom>
        </p:spPr>
      </p:pic>
      <p:pic>
        <p:nvPicPr>
          <p:cNvPr id="62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3200400"/>
            <a:ext cx="3295650" cy="6172200"/>
          </a:xfrm>
          <a:prstGeom prst="rect">
            <a:avLst/>
          </a:prstGeom>
        </p:spPr>
      </p:pic>
      <p:pic>
        <p:nvPicPr>
          <p:cNvPr id="623"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295400" y="4411408"/>
            <a:ext cx="1097280" cy="1097280"/>
          </a:xfrm>
          <a:prstGeom prst="rect">
            <a:avLst/>
          </a:prstGeom>
        </p:spPr>
      </p:pic>
      <p:sp>
        <p:nvSpPr>
          <p:cNvPr id="625" name="Primary Heading-0">
            <a:extLst>
              <a:ext uri="{FF2B5EF4-FFF2-40B4-BE49-F238E27FC236}">
                <a16:creationId xmlns:a16="http://schemas.microsoft.com/office/drawing/2014/main" id="{111B4A49-B930-4A89-A1CD-6CA2B3D95AED}"/>
              </a:ext>
            </a:extLst>
          </p:cNvPr>
          <p:cNvSpPr txBox="1"/>
          <p:nvPr/>
        </p:nvSpPr>
        <p:spPr>
          <a:xfrm>
            <a:off x="1295400" y="5889688"/>
            <a:ext cx="2566988" cy="2305888"/>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Budget Variability</a:t>
            </a:r>
            <a:r>
              <a:rPr lang="en-US" sz="1800" spc="-36" dirty="0">
                <a:solidFill>
                  <a:srgbClr val="FFFFFF"/>
                </a:solidFill>
                <a:latin typeface="Inter" panose="00000700000000000000" pitchFamily="2" charset="0"/>
              </a:rPr>
              <a:t> </a:t>
            </a:r>
          </a:p>
          <a:p>
            <a:pPr>
              <a:lnSpc>
                <a:spcPts val="2556"/>
              </a:lnSpc>
            </a:pPr>
            <a:r>
              <a:rPr lang="ar-AE" sz="2000" b="1" dirty="0">
                <a:solidFill>
                  <a:schemeClr val="bg1">
                    <a:lumMod val="95000"/>
                  </a:schemeClr>
                </a:solidFill>
              </a:rPr>
              <a:t>تقلب الميزانية </a:t>
            </a:r>
            <a:endParaRPr lang="fr-FR" sz="2000" b="1" dirty="0">
              <a:solidFill>
                <a:schemeClr val="bg1">
                  <a:lumMod val="95000"/>
                </a:schemeClr>
              </a:solidFill>
            </a:endParaRPr>
          </a:p>
          <a:p>
            <a:pPr>
              <a:lnSpc>
                <a:spcPts val="2556"/>
              </a:lnSpc>
            </a:pPr>
            <a:r>
              <a:rPr lang="en-US" sz="1800" spc="-36" dirty="0">
                <a:solidFill>
                  <a:srgbClr val="FFFFFF"/>
                </a:solidFill>
                <a:latin typeface="Inter" panose="00000700000000000000" pitchFamily="2" charset="0"/>
              </a:rPr>
              <a:t>Driven By Demographics, Economy And Politics; Health Spending Differs Widely Across Countries</a:t>
            </a:r>
          </a:p>
        </p:txBody>
      </p:sp>
      <p:pic>
        <p:nvPicPr>
          <p:cNvPr id="6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206240" y="3200400"/>
            <a:ext cx="3295650" cy="6172200"/>
          </a:xfrm>
          <a:prstGeom prst="rect">
            <a:avLst/>
          </a:prstGeom>
        </p:spPr>
      </p:pic>
      <p:pic>
        <p:nvPicPr>
          <p:cNvPr id="629"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6D0301F7-88F7-43C8-B368-19A9404807B5}">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4587240" y="4573714"/>
            <a:ext cx="1097280" cy="1097280"/>
          </a:xfrm>
          <a:prstGeom prst="rect">
            <a:avLst/>
          </a:prstGeom>
        </p:spPr>
      </p:pic>
      <p:sp>
        <p:nvSpPr>
          <p:cNvPr id="631" name="Primary Heading-1">
            <a:extLst>
              <a:ext uri="{FF2B5EF4-FFF2-40B4-BE49-F238E27FC236}">
                <a16:creationId xmlns:a16="http://schemas.microsoft.com/office/drawing/2014/main" id="{111B4A49-B930-4A89-A1CD-6CA2B3D95AED}"/>
              </a:ext>
            </a:extLst>
          </p:cNvPr>
          <p:cNvSpPr txBox="1"/>
          <p:nvPr/>
        </p:nvSpPr>
        <p:spPr>
          <a:xfrm>
            <a:off x="4587240" y="6051994"/>
            <a:ext cx="2566988" cy="2305888"/>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Competing Priorities</a:t>
            </a:r>
          </a:p>
          <a:p>
            <a:pPr algn="l">
              <a:lnSpc>
                <a:spcPts val="2556"/>
              </a:lnSpc>
            </a:pPr>
            <a:r>
              <a:rPr lang="ar-AE" b="1" spc="-36" dirty="0">
                <a:solidFill>
                  <a:srgbClr val="FFFFFF">
                    <a:alpha val="100000"/>
                  </a:srgbClr>
                </a:solidFill>
                <a:latin typeface="Inter" panose="00000700000000000000" pitchFamily="2" charset="0"/>
              </a:rPr>
              <a:t>الأولويات المتنافسة</a:t>
            </a:r>
            <a:endParaRPr lang="en-US" b="1" spc="-36" dirty="0">
              <a:solidFill>
                <a:srgbClr val="FFFFFF">
                  <a:alpha val="100000"/>
                </a:srgbClr>
              </a:solidFill>
              <a:latin typeface="Inter" panose="00000700000000000000" pitchFamily="2" charset="0"/>
            </a:endParaRPr>
          </a:p>
          <a:p>
            <a:pPr algn="l">
              <a:lnSpc>
                <a:spcPts val="2556"/>
              </a:lnSpc>
            </a:pPr>
            <a:r>
              <a:rPr lang="en-US" sz="1800" spc="-36" dirty="0">
                <a:solidFill>
                  <a:srgbClr val="FFFFFF"/>
                </a:solidFill>
                <a:latin typeface="Inter" panose="00000700000000000000" pitchFamily="2" charset="0"/>
              </a:rPr>
              <a:t>: Constrained LMIC Budgets Prioritise Infectious Diseases And Maternal Health Over Cancer</a:t>
            </a:r>
          </a:p>
        </p:txBody>
      </p:sp>
      <p:pic>
        <p:nvPicPr>
          <p:cNvPr id="6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7498080" y="3200400"/>
            <a:ext cx="3295650" cy="6172200"/>
          </a:xfrm>
          <a:prstGeom prst="rect">
            <a:avLst/>
          </a:prstGeom>
        </p:spPr>
      </p:pic>
      <p:pic>
        <p:nvPicPr>
          <p:cNvPr id="635"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extLst>
              <a:ext uri="{D7FACF02-C6E7-4881-84E0-8CECA8ED004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79080" y="4573714"/>
            <a:ext cx="1097280" cy="1097280"/>
          </a:xfrm>
          <a:prstGeom prst="rect">
            <a:avLst/>
          </a:prstGeom>
        </p:spPr>
      </p:pic>
      <p:sp>
        <p:nvSpPr>
          <p:cNvPr id="637" name="Primary Heading-2">
            <a:extLst>
              <a:ext uri="{FF2B5EF4-FFF2-40B4-BE49-F238E27FC236}">
                <a16:creationId xmlns:a16="http://schemas.microsoft.com/office/drawing/2014/main" id="{111B4A49-B930-4A89-A1CD-6CA2B3D95AED}"/>
              </a:ext>
            </a:extLst>
          </p:cNvPr>
          <p:cNvSpPr txBox="1"/>
          <p:nvPr/>
        </p:nvSpPr>
        <p:spPr>
          <a:xfrm>
            <a:off x="7879080" y="6051994"/>
            <a:ext cx="2566988" cy="2305888"/>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Limited Resources</a:t>
            </a:r>
          </a:p>
          <a:p>
            <a:pPr>
              <a:lnSpc>
                <a:spcPts val="2556"/>
              </a:lnSpc>
            </a:pPr>
            <a:r>
              <a:rPr lang="ar-AE" b="1" dirty="0">
                <a:solidFill>
                  <a:schemeClr val="bg1">
                    <a:lumMod val="95000"/>
                  </a:schemeClr>
                </a:solidFill>
              </a:rPr>
              <a:t>الموارد المحدودة</a:t>
            </a:r>
            <a:endParaRPr lang="fr-FR" b="1" dirty="0">
              <a:solidFill>
                <a:schemeClr val="bg1">
                  <a:lumMod val="95000"/>
                </a:schemeClr>
              </a:solidFill>
            </a:endParaRPr>
          </a:p>
          <a:p>
            <a:pPr>
              <a:lnSpc>
                <a:spcPts val="2556"/>
              </a:lnSpc>
            </a:pPr>
            <a:r>
              <a:rPr lang="en-US" sz="1800" spc="-36" dirty="0">
                <a:solidFill>
                  <a:srgbClr val="FFFFFF"/>
                </a:solidFill>
                <a:latin typeface="Inter" panose="00000700000000000000" pitchFamily="2" charset="0"/>
              </a:rPr>
              <a:t> Remain For Cancer Programs, Hindering Infrastructure And Sustained Oncology Services</a:t>
            </a:r>
          </a:p>
        </p:txBody>
      </p:sp>
      <p:pic>
        <p:nvPicPr>
          <p:cNvPr id="63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10789920" y="3200400"/>
            <a:ext cx="3295650" cy="6172200"/>
          </a:xfrm>
          <a:prstGeom prst="rect">
            <a:avLst/>
          </a:prstGeom>
        </p:spPr>
      </p:pic>
      <p:pic>
        <p:nvPicPr>
          <p:cNvPr id="641"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extLst>
              <a:ext uri="{87770E57-3D3F-484F-8875-1A9F6AF452AD}">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1170920" y="4735925"/>
            <a:ext cx="1097280" cy="1097280"/>
          </a:xfrm>
          <a:prstGeom prst="rect">
            <a:avLst/>
          </a:prstGeom>
        </p:spPr>
      </p:pic>
      <p:sp>
        <p:nvSpPr>
          <p:cNvPr id="643" name="Primary Heading-3">
            <a:extLst>
              <a:ext uri="{FF2B5EF4-FFF2-40B4-BE49-F238E27FC236}">
                <a16:creationId xmlns:a16="http://schemas.microsoft.com/office/drawing/2014/main" id="{111B4A49-B930-4A89-A1CD-6CA2B3D95AED}"/>
              </a:ext>
            </a:extLst>
          </p:cNvPr>
          <p:cNvSpPr txBox="1"/>
          <p:nvPr/>
        </p:nvSpPr>
        <p:spPr>
          <a:xfrm>
            <a:off x="11170920" y="6214205"/>
            <a:ext cx="2566988" cy="2305888"/>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000000">
                    <a:alpha val="100000"/>
                  </a:srgbClr>
                </a:solidFill>
                <a:latin typeface="Inter" panose="00000700000000000000" pitchFamily="2" charset="0"/>
              </a:rPr>
              <a:t>Complex Funding Pathways</a:t>
            </a:r>
            <a:r>
              <a:rPr lang="en-US" sz="1800" spc="-36" dirty="0">
                <a:solidFill>
                  <a:srgbClr val="000000"/>
                </a:solidFill>
                <a:latin typeface="Inter" panose="00000700000000000000" pitchFamily="2" charset="0"/>
              </a:rPr>
              <a:t>: </a:t>
            </a:r>
          </a:p>
          <a:p>
            <a:pPr algn="l">
              <a:lnSpc>
                <a:spcPts val="2556"/>
              </a:lnSpc>
            </a:pPr>
            <a:r>
              <a:rPr lang="ar-AE" sz="1800" b="1" spc="-36" dirty="0">
                <a:solidFill>
                  <a:srgbClr val="000000"/>
                </a:solidFill>
                <a:latin typeface="Inter" panose="00000700000000000000" pitchFamily="2" charset="0"/>
              </a:rPr>
              <a:t>مسارات التمويل المعقدة</a:t>
            </a:r>
            <a:endParaRPr lang="en-US" sz="1800" b="1" spc="-36" dirty="0">
              <a:solidFill>
                <a:srgbClr val="000000"/>
              </a:solidFill>
              <a:latin typeface="Inter" panose="00000700000000000000" pitchFamily="2" charset="0"/>
            </a:endParaRPr>
          </a:p>
          <a:p>
            <a:pPr algn="l">
              <a:lnSpc>
                <a:spcPts val="2556"/>
              </a:lnSpc>
            </a:pPr>
            <a:r>
              <a:rPr lang="en-US" sz="1800" spc="-36" dirty="0">
                <a:solidFill>
                  <a:srgbClr val="000000"/>
                </a:solidFill>
                <a:latin typeface="Inter" panose="00000700000000000000" pitchFamily="2" charset="0"/>
              </a:rPr>
              <a:t>Securing Government Allocation And Policy Prioritization Is Difficult But Essential</a:t>
            </a:r>
          </a:p>
        </p:txBody>
      </p:sp>
      <p:pic>
        <p:nvPicPr>
          <p:cNvPr id="6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14081760" y="3200400"/>
            <a:ext cx="3295650" cy="6172200"/>
          </a:xfrm>
          <a:prstGeom prst="rect">
            <a:avLst/>
          </a:prstGeom>
        </p:spPr>
      </p:pic>
      <p:pic>
        <p:nvPicPr>
          <p:cNvPr id="647"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4">
            <a:alphaModFix/>
            <a:extLst>
              <a:ext uri="{0741F0B0-D96F-4926-AEB3-D5279042B02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4462760" y="4573714"/>
            <a:ext cx="1097280" cy="1097280"/>
          </a:xfrm>
          <a:prstGeom prst="rect">
            <a:avLst/>
          </a:prstGeom>
        </p:spPr>
      </p:pic>
      <p:sp>
        <p:nvSpPr>
          <p:cNvPr id="649" name="Primary Heading-4">
            <a:extLst>
              <a:ext uri="{FF2B5EF4-FFF2-40B4-BE49-F238E27FC236}">
                <a16:creationId xmlns:a16="http://schemas.microsoft.com/office/drawing/2014/main" id="{111B4A49-B930-4A89-A1CD-6CA2B3D95AED}"/>
              </a:ext>
            </a:extLst>
          </p:cNvPr>
          <p:cNvSpPr txBox="1"/>
          <p:nvPr/>
        </p:nvSpPr>
        <p:spPr>
          <a:xfrm>
            <a:off x="14462760" y="6133627"/>
            <a:ext cx="2566988" cy="1972463"/>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Implication</a:t>
            </a:r>
            <a:r>
              <a:rPr lang="en-US" sz="1800" spc="-36" dirty="0">
                <a:solidFill>
                  <a:srgbClr val="FFFFFF"/>
                </a:solidFill>
                <a:latin typeface="Inter" panose="00000700000000000000" pitchFamily="2" charset="0"/>
              </a:rPr>
              <a:t>:</a:t>
            </a:r>
          </a:p>
          <a:p>
            <a:pPr algn="l">
              <a:lnSpc>
                <a:spcPts val="2556"/>
              </a:lnSpc>
            </a:pPr>
            <a:r>
              <a:rPr lang="ar-AE" sz="2000" b="1" spc="-36" dirty="0">
                <a:solidFill>
                  <a:srgbClr val="FFFFFF"/>
                </a:solidFill>
                <a:latin typeface="Inter" panose="00000700000000000000" pitchFamily="2" charset="0"/>
              </a:rPr>
              <a:t>الاستنتاج</a:t>
            </a:r>
            <a:endParaRPr lang="en-US" sz="1800" spc="-36" dirty="0">
              <a:solidFill>
                <a:srgbClr val="FFFFFF"/>
              </a:solidFill>
              <a:latin typeface="Inter" panose="00000700000000000000" pitchFamily="2" charset="0"/>
            </a:endParaRPr>
          </a:p>
          <a:p>
            <a:pPr algn="l">
              <a:lnSpc>
                <a:spcPts val="2556"/>
              </a:lnSpc>
            </a:pPr>
            <a:r>
              <a:rPr lang="en-US" sz="1800" spc="-36" dirty="0">
                <a:solidFill>
                  <a:srgbClr val="FFFFFF"/>
                </a:solidFill>
                <a:latin typeface="Inter" panose="00000700000000000000" pitchFamily="2" charset="0"/>
              </a:rPr>
              <a:t> Without Targeted Public Financing, Scaling Guideline-based Cancer Care In LMICs Is Unlikely</a:t>
            </a:r>
          </a:p>
        </p:txBody>
      </p:sp>
      <p:sp>
        <p:nvSpPr>
          <p:cNvPr id="651" name="Title 3">
            <a:extLst>
              <a:ext uri="{FF2B5EF4-FFF2-40B4-BE49-F238E27FC236}">
                <a16:creationId xmlns:a16="http://schemas.microsoft.com/office/drawing/2014/main" id="{111B4A49-B930-4A89-A1CD-6CA2B3D95AED}"/>
              </a:ext>
            </a:extLst>
          </p:cNvPr>
          <p:cNvSpPr txBox="1"/>
          <p:nvPr/>
        </p:nvSpPr>
        <p:spPr>
          <a:xfrm>
            <a:off x="331305" y="852488"/>
            <a:ext cx="17718156" cy="1362075"/>
          </a:xfrm>
          <a:prstGeom prst="rect">
            <a:avLst/>
          </a:prstGeom>
          <a:noFill/>
        </p:spPr>
        <p:txBody>
          <a:bodyPr vertOverflow="clip" horzOverflow="clip" wrap="square" lIns="0" tIns="0" rIns="0" bIns="0" rtlCol="0" anchor="t">
            <a:spAutoFit/>
          </a:bodyPr>
          <a:lstStyle/>
          <a:p>
            <a:pPr algn="ctr">
              <a:lnSpc>
                <a:spcPts val="5376"/>
              </a:lnSpc>
            </a:pPr>
            <a:r>
              <a:rPr lang="en-US" sz="4200" b="1" spc="-105" dirty="0">
                <a:solidFill>
                  <a:schemeClr val="accent1"/>
                </a:solidFill>
                <a:latin typeface="Inter" panose="00000700000000000000" pitchFamily="2" charset="0"/>
              </a:rPr>
              <a:t>Governments Funding and Policy Challenges </a:t>
            </a:r>
          </a:p>
          <a:p>
            <a:pPr algn="ctr">
              <a:lnSpc>
                <a:spcPts val="5376"/>
              </a:lnSpc>
            </a:pPr>
            <a:r>
              <a:rPr lang="en-US" sz="4200" b="1" spc="-105" dirty="0">
                <a:solidFill>
                  <a:schemeClr val="accent1"/>
                </a:solidFill>
                <a:latin typeface="Inter" panose="00000700000000000000" pitchFamily="2" charset="0"/>
              </a:rPr>
              <a:t> </a:t>
            </a:r>
            <a:r>
              <a:rPr lang="ar-AE" sz="4200" b="1" spc="-105" dirty="0">
                <a:solidFill>
                  <a:schemeClr val="accent1"/>
                </a:solidFill>
                <a:latin typeface="Inter" panose="00000700000000000000" pitchFamily="2" charset="0"/>
              </a:rPr>
              <a:t>تمويل الحكومات وتحديات السياسات</a:t>
            </a:r>
            <a:endParaRPr lang="en-US" sz="4200" b="1" spc="-105" dirty="0">
              <a:solidFill>
                <a:schemeClr val="accent1"/>
              </a:solidFill>
              <a:latin typeface="Inter" panose="00000700000000000000" pitchFamily="2" charset="0"/>
            </a:endParaRPr>
          </a:p>
        </p:txBody>
      </p:sp>
      <p:sp>
        <p:nvSpPr>
          <p:cNvPr id="653" name="SubTitle">
            <a:extLst>
              <a:ext uri="{FF2B5EF4-FFF2-40B4-BE49-F238E27FC236}">
                <a16:creationId xmlns:a16="http://schemas.microsoft.com/office/drawing/2014/main" id="{111B4A49-B930-4A89-A1CD-6CA2B3D95AED}"/>
              </a:ext>
            </a:extLst>
          </p:cNvPr>
          <p:cNvSpPr txBox="1"/>
          <p:nvPr/>
        </p:nvSpPr>
        <p:spPr>
          <a:xfrm>
            <a:off x="914400" y="2362200"/>
            <a:ext cx="12682538" cy="342900"/>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6E6E74">
                    <a:alpha val="100000"/>
                  </a:srgbClr>
                </a:solidFill>
                <a:latin typeface="Inter" panose="00000700000000000000" pitchFamily="2" charset="0"/>
              </a:rPr>
              <a:t>Budget variability, competing health priorities, and barriers to sustainable oncology financing in LMICs</a:t>
            </a:r>
          </a:p>
        </p:txBody>
      </p:sp>
    </p:spTree>
    <p:extLst>
      <p:ext uri="{BB962C8B-B14F-4D97-AF65-F5344CB8AC3E}">
        <p14:creationId xmlns:p14="http://schemas.microsoft.com/office/powerpoint/2010/main" val="364804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6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30400" y="0"/>
            <a:ext cx="3657600" cy="914400"/>
          </a:xfrm>
          <a:prstGeom prst="rect">
            <a:avLst/>
          </a:prstGeom>
        </p:spPr>
      </p:pic>
      <p:pic>
        <p:nvPicPr>
          <p:cNvPr id="65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14400" y="2552700"/>
            <a:ext cx="4114800" cy="6819900"/>
          </a:xfrm>
          <a:prstGeom prst="rect">
            <a:avLst/>
          </a:prstGeom>
        </p:spPr>
      </p:pic>
      <p:pic>
        <p:nvPicPr>
          <p:cNvPr id="661" name="imageNode0">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6">
            <a:alphaModFix/>
          </a:blip>
          <a:stretch/>
        </p:blipFill>
        <p:spPr>
          <a:xfrm>
            <a:off x="914400" y="2504287"/>
            <a:ext cx="4114800" cy="4514850"/>
          </a:xfrm>
          <a:prstGeom prst="rect">
            <a:avLst/>
          </a:prstGeom>
        </p:spPr>
      </p:pic>
      <p:sp>
        <p:nvSpPr>
          <p:cNvPr id="663" name="Primary Heading-0">
            <a:extLst>
              <a:ext uri="{FF2B5EF4-FFF2-40B4-BE49-F238E27FC236}">
                <a16:creationId xmlns:a16="http://schemas.microsoft.com/office/drawing/2014/main" id="{111B4A49-B930-4A89-A1CD-6CA2B3D95AED}"/>
              </a:ext>
            </a:extLst>
          </p:cNvPr>
          <p:cNvSpPr txBox="1"/>
          <p:nvPr/>
        </p:nvSpPr>
        <p:spPr>
          <a:xfrm>
            <a:off x="1219200" y="7448550"/>
            <a:ext cx="3538538" cy="1972463"/>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Severe Shortages</a:t>
            </a:r>
            <a:r>
              <a:rPr lang="en-US" sz="1800" spc="-36" dirty="0">
                <a:solidFill>
                  <a:srgbClr val="FFFFFF"/>
                </a:solidFill>
                <a:latin typeface="Inter" panose="00000700000000000000" pitchFamily="2" charset="0"/>
              </a:rPr>
              <a:t> </a:t>
            </a:r>
          </a:p>
          <a:p>
            <a:pPr>
              <a:lnSpc>
                <a:spcPts val="2556"/>
              </a:lnSpc>
            </a:pPr>
            <a:r>
              <a:rPr lang="ar-AE" spc="-36" dirty="0">
                <a:solidFill>
                  <a:srgbClr val="FFFFFF"/>
                </a:solidFill>
                <a:latin typeface="Inter" panose="00000700000000000000" pitchFamily="2" charset="0"/>
              </a:rPr>
              <a:t>النقص الحاد </a:t>
            </a:r>
            <a:endParaRPr lang="fr-FR" spc="-36" dirty="0">
              <a:solidFill>
                <a:srgbClr val="FFFFFF"/>
              </a:solidFill>
              <a:latin typeface="Inter" panose="00000700000000000000" pitchFamily="2" charset="0"/>
            </a:endParaRPr>
          </a:p>
          <a:p>
            <a:pPr>
              <a:lnSpc>
                <a:spcPts val="2556"/>
              </a:lnSpc>
            </a:pPr>
            <a:r>
              <a:rPr lang="en-US" sz="1800" spc="-36" dirty="0">
                <a:solidFill>
                  <a:srgbClr val="FFFFFF"/>
                </a:solidFill>
                <a:latin typeface="Inter" panose="00000700000000000000" pitchFamily="2" charset="0"/>
              </a:rPr>
              <a:t>Of Trained Healthcare Workers (physicians, Oncologists, Pathologists) In LMICs Vs High-income Countries</a:t>
            </a:r>
          </a:p>
        </p:txBody>
      </p:sp>
      <p:pic>
        <p:nvPicPr>
          <p:cNvPr id="6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5029200" y="2552700"/>
            <a:ext cx="4114800" cy="6819900"/>
          </a:xfrm>
          <a:prstGeom prst="rect">
            <a:avLst/>
          </a:prstGeom>
        </p:spPr>
      </p:pic>
      <p:pic>
        <p:nvPicPr>
          <p:cNvPr id="667" name="imageNode1">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8">
            <a:alphaModFix/>
          </a:blip>
          <a:stretch/>
        </p:blipFill>
        <p:spPr>
          <a:xfrm>
            <a:off x="5029200" y="1676400"/>
            <a:ext cx="4114800" cy="4514850"/>
          </a:xfrm>
          <a:prstGeom prst="rect">
            <a:avLst/>
          </a:prstGeom>
        </p:spPr>
      </p:pic>
      <p:sp>
        <p:nvSpPr>
          <p:cNvPr id="669" name="Primary Heading-1">
            <a:extLst>
              <a:ext uri="{FF2B5EF4-FFF2-40B4-BE49-F238E27FC236}">
                <a16:creationId xmlns:a16="http://schemas.microsoft.com/office/drawing/2014/main" id="{111B4A49-B930-4A89-A1CD-6CA2B3D95AED}"/>
              </a:ext>
            </a:extLst>
          </p:cNvPr>
          <p:cNvSpPr txBox="1"/>
          <p:nvPr/>
        </p:nvSpPr>
        <p:spPr>
          <a:xfrm>
            <a:off x="5334000" y="7445978"/>
            <a:ext cx="3538538" cy="16287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FFFFFF">
                    <a:alpha val="100000"/>
                  </a:srgbClr>
                </a:solidFill>
                <a:latin typeface="Inter" panose="00000700000000000000" pitchFamily="2" charset="0"/>
              </a:rPr>
              <a:t>Some Sub‑Saharan African Countries Have A </a:t>
            </a:r>
            <a:r>
              <a:rPr lang="en-US" sz="1800" b="1" spc="-36" dirty="0">
                <a:solidFill>
                  <a:srgbClr val="FFFFFF"/>
                </a:solidFill>
                <a:latin typeface="Inter" panose="00000700000000000000" pitchFamily="2" charset="0"/>
              </a:rPr>
              <a:t>fraction Of Pathologist And Oncologist Ratios</a:t>
            </a:r>
            <a:r>
              <a:rPr lang="en-US" sz="1800" spc="-36" dirty="0">
                <a:solidFill>
                  <a:srgbClr val="FFFFFF"/>
                </a:solidFill>
                <a:latin typeface="Inter" panose="00000700000000000000" pitchFamily="2" charset="0"/>
              </a:rPr>
              <a:t> Seen In High-income Countries</a:t>
            </a:r>
          </a:p>
        </p:txBody>
      </p:sp>
      <p:pic>
        <p:nvPicPr>
          <p:cNvPr id="6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9144000" y="2552700"/>
            <a:ext cx="4114800" cy="6819900"/>
          </a:xfrm>
          <a:prstGeom prst="rect">
            <a:avLst/>
          </a:prstGeom>
        </p:spPr>
      </p:pic>
      <p:pic>
        <p:nvPicPr>
          <p:cNvPr id="673" name="imageNode2">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0">
            <a:alphaModFix/>
          </a:blip>
          <a:stretch/>
        </p:blipFill>
        <p:spPr>
          <a:xfrm>
            <a:off x="9144000" y="2552700"/>
            <a:ext cx="4114800" cy="4514850"/>
          </a:xfrm>
          <a:prstGeom prst="rect">
            <a:avLst/>
          </a:prstGeom>
        </p:spPr>
      </p:pic>
      <p:sp>
        <p:nvSpPr>
          <p:cNvPr id="675" name="Primary Heading-2">
            <a:extLst>
              <a:ext uri="{FF2B5EF4-FFF2-40B4-BE49-F238E27FC236}">
                <a16:creationId xmlns:a16="http://schemas.microsoft.com/office/drawing/2014/main" id="{111B4A49-B930-4A89-A1CD-6CA2B3D95AED}"/>
              </a:ext>
            </a:extLst>
          </p:cNvPr>
          <p:cNvSpPr txBox="1"/>
          <p:nvPr/>
        </p:nvSpPr>
        <p:spPr>
          <a:xfrm>
            <a:off x="9448800" y="7445978"/>
            <a:ext cx="3538538" cy="162877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FFFFFF">
                    <a:alpha val="100000"/>
                  </a:srgbClr>
                </a:solidFill>
                <a:latin typeface="Inter" panose="00000700000000000000" pitchFamily="2" charset="0"/>
              </a:rPr>
              <a:t>Training Programs</a:t>
            </a:r>
            <a:r>
              <a:rPr lang="en-US" sz="1800" spc="-36" dirty="0">
                <a:solidFill>
                  <a:srgbClr val="FFFFFF"/>
                </a:solidFill>
                <a:latin typeface="Inter" panose="00000700000000000000" pitchFamily="2" charset="0"/>
              </a:rPr>
              <a:t>, International Partnerships, And Local Professional Development Are Crucial To Strengthen The Workforce</a:t>
            </a:r>
          </a:p>
        </p:txBody>
      </p:sp>
      <p:pic>
        <p:nvPicPr>
          <p:cNvPr id="6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13258800" y="2552700"/>
            <a:ext cx="4114800" cy="6819900"/>
          </a:xfrm>
          <a:prstGeom prst="rect">
            <a:avLst/>
          </a:prstGeom>
        </p:spPr>
      </p:pic>
      <p:pic>
        <p:nvPicPr>
          <p:cNvPr id="679" name="imageNode3">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2">
            <a:alphaModFix/>
          </a:blip>
          <a:stretch/>
        </p:blipFill>
        <p:spPr>
          <a:xfrm>
            <a:off x="13258800" y="2552700"/>
            <a:ext cx="4114800" cy="4514850"/>
          </a:xfrm>
          <a:prstGeom prst="rect">
            <a:avLst/>
          </a:prstGeom>
        </p:spPr>
      </p:pic>
      <p:sp>
        <p:nvSpPr>
          <p:cNvPr id="681" name="Primary Heading-3">
            <a:extLst>
              <a:ext uri="{FF2B5EF4-FFF2-40B4-BE49-F238E27FC236}">
                <a16:creationId xmlns:a16="http://schemas.microsoft.com/office/drawing/2014/main" id="{111B4A49-B930-4A89-A1CD-6CA2B3D95AED}"/>
              </a:ext>
            </a:extLst>
          </p:cNvPr>
          <p:cNvSpPr txBox="1"/>
          <p:nvPr/>
        </p:nvSpPr>
        <p:spPr>
          <a:xfrm>
            <a:off x="13563600" y="7448550"/>
            <a:ext cx="3538538" cy="981075"/>
          </a:xfrm>
          <a:prstGeom prst="rect">
            <a:avLst/>
          </a:prstGeom>
          <a:noFill/>
        </p:spPr>
        <p:txBody>
          <a:bodyPr vertOverflow="clip" horzOverflow="clip" wrap="square" lIns="0" tIns="0" rIns="0" bIns="0" rtlCol="0" anchor="t">
            <a:spAutoFit/>
          </a:bodyPr>
          <a:lstStyle/>
          <a:p>
            <a:pPr algn="l">
              <a:lnSpc>
                <a:spcPts val="2556"/>
              </a:lnSpc>
            </a:pPr>
            <a:r>
              <a:rPr lang="en-US" sz="1800" spc="-36" dirty="0">
                <a:solidFill>
                  <a:srgbClr val="000000">
                    <a:alpha val="100000"/>
                  </a:srgbClr>
                </a:solidFill>
                <a:latin typeface="Inter" panose="00000700000000000000" pitchFamily="2" charset="0"/>
              </a:rPr>
              <a:t>Chart: Compare Workforce Density In LMICs Vs High‑income Countries To Quantify Gaps</a:t>
            </a:r>
          </a:p>
        </p:txBody>
      </p:sp>
      <p:sp>
        <p:nvSpPr>
          <p:cNvPr id="683" name="Title 3">
            <a:extLst>
              <a:ext uri="{FF2B5EF4-FFF2-40B4-BE49-F238E27FC236}">
                <a16:creationId xmlns:a16="http://schemas.microsoft.com/office/drawing/2014/main" id="{111B4A49-B930-4A89-A1CD-6CA2B3D95AED}"/>
              </a:ext>
            </a:extLst>
          </p:cNvPr>
          <p:cNvSpPr txBox="1"/>
          <p:nvPr/>
        </p:nvSpPr>
        <p:spPr>
          <a:xfrm>
            <a:off x="914400" y="876300"/>
            <a:ext cx="12682538" cy="647037"/>
          </a:xfrm>
          <a:prstGeom prst="rect">
            <a:avLst/>
          </a:prstGeom>
          <a:noFill/>
        </p:spPr>
        <p:txBody>
          <a:bodyPr vertOverflow="clip" horzOverflow="clip" wrap="square" lIns="0" tIns="0" rIns="0" bIns="0" rtlCol="0" anchor="t">
            <a:spAutoFit/>
          </a:bodyPr>
          <a:lstStyle/>
          <a:p>
            <a:pPr algn="l">
              <a:lnSpc>
                <a:spcPts val="5376"/>
              </a:lnSpc>
            </a:pPr>
            <a:r>
              <a:rPr lang="en-US" sz="4200" b="1" spc="-105" dirty="0">
                <a:solidFill>
                  <a:schemeClr val="accent1"/>
                </a:solidFill>
                <a:latin typeface="Inter" panose="00000700000000000000" pitchFamily="2" charset="0"/>
              </a:rPr>
              <a:t>Lack of Human Capacity </a:t>
            </a:r>
            <a:r>
              <a:rPr lang="en-US" sz="4200" b="1" spc="-105" dirty="0" err="1">
                <a:solidFill>
                  <a:schemeClr val="accent1"/>
                </a:solidFill>
                <a:latin typeface="Inter" panose="00000700000000000000" pitchFamily="2" charset="0"/>
              </a:rPr>
              <a:t>نقص</a:t>
            </a:r>
            <a:r>
              <a:rPr lang="en-US" sz="4200" b="1" spc="-105" dirty="0">
                <a:solidFill>
                  <a:schemeClr val="accent1"/>
                </a:solidFill>
                <a:latin typeface="Inter" panose="00000700000000000000" pitchFamily="2" charset="0"/>
              </a:rPr>
              <a:t> </a:t>
            </a:r>
            <a:r>
              <a:rPr lang="en-US" sz="4200" b="1" spc="-105" dirty="0" err="1">
                <a:solidFill>
                  <a:schemeClr val="accent1"/>
                </a:solidFill>
                <a:latin typeface="Inter" panose="00000700000000000000" pitchFamily="2" charset="0"/>
              </a:rPr>
              <a:t>الكوادر</a:t>
            </a:r>
            <a:r>
              <a:rPr lang="en-US" sz="4200" b="1" spc="-105" dirty="0">
                <a:solidFill>
                  <a:schemeClr val="accent1"/>
                </a:solidFill>
                <a:latin typeface="Inter" panose="00000700000000000000" pitchFamily="2" charset="0"/>
              </a:rPr>
              <a:t> </a:t>
            </a:r>
            <a:r>
              <a:rPr lang="en-US" sz="4200" b="1" spc="-105" dirty="0" err="1">
                <a:solidFill>
                  <a:schemeClr val="accent1"/>
                </a:solidFill>
                <a:latin typeface="Inter" panose="00000700000000000000" pitchFamily="2" charset="0"/>
              </a:rPr>
              <a:t>البشرية</a:t>
            </a:r>
            <a:endParaRPr lang="en-US" sz="4200" b="1" spc="-105" dirty="0">
              <a:solidFill>
                <a:schemeClr val="accent1"/>
              </a:solidFill>
              <a:latin typeface="Inter" panose="00000700000000000000" pitchFamily="2" charset="0"/>
            </a:endParaRPr>
          </a:p>
        </p:txBody>
      </p:sp>
      <p:sp>
        <p:nvSpPr>
          <p:cNvPr id="685" name="SubTitle">
            <a:extLst>
              <a:ext uri="{FF2B5EF4-FFF2-40B4-BE49-F238E27FC236}">
                <a16:creationId xmlns:a16="http://schemas.microsoft.com/office/drawing/2014/main" id="{111B4A49-B930-4A89-A1CD-6CA2B3D95AED}"/>
              </a:ext>
            </a:extLst>
          </p:cNvPr>
          <p:cNvSpPr txBox="1"/>
          <p:nvPr/>
        </p:nvSpPr>
        <p:spPr>
          <a:xfrm>
            <a:off x="914400" y="1676400"/>
            <a:ext cx="12682538" cy="638765"/>
          </a:xfrm>
          <a:prstGeom prst="rect">
            <a:avLst/>
          </a:prstGeom>
          <a:noFill/>
        </p:spPr>
        <p:txBody>
          <a:bodyPr vertOverflow="clip" horzOverflow="clip" wrap="square" lIns="0" tIns="0" rIns="0" bIns="0" rtlCol="0" anchor="t">
            <a:spAutoFit/>
          </a:bodyPr>
          <a:lstStyle/>
          <a:p>
            <a:pPr algn="l">
              <a:lnSpc>
                <a:spcPts val="2556"/>
              </a:lnSpc>
            </a:pPr>
            <a:endParaRPr lang="en-US" sz="1800" spc="-36" dirty="0">
              <a:solidFill>
                <a:srgbClr val="6E6E74">
                  <a:alpha val="100000"/>
                </a:srgbClr>
              </a:solidFill>
              <a:latin typeface="Inter" panose="00000700000000000000" pitchFamily="2" charset="0"/>
            </a:endParaRPr>
          </a:p>
          <a:p>
            <a:pPr algn="l">
              <a:lnSpc>
                <a:spcPts val="2556"/>
              </a:lnSpc>
            </a:pPr>
            <a:r>
              <a:rPr lang="en-US" sz="1800" spc="-36" dirty="0">
                <a:solidFill>
                  <a:srgbClr val="6E6E74">
                    <a:alpha val="100000"/>
                  </a:srgbClr>
                </a:solidFill>
                <a:latin typeface="Inter" panose="00000700000000000000" pitchFamily="2" charset="0"/>
              </a:rPr>
              <a:t>Severe shortages of trained physicians, pathologists and oncologists undermine cancer care in LMICs</a:t>
            </a:r>
          </a:p>
        </p:txBody>
      </p:sp>
    </p:spTree>
    <p:extLst>
      <p:ext uri="{BB962C8B-B14F-4D97-AF65-F5344CB8AC3E}">
        <p14:creationId xmlns:p14="http://schemas.microsoft.com/office/powerpoint/2010/main" val="364804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6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6362700" cy="10287000"/>
          </a:xfrm>
          <a:prstGeom prst="rect">
            <a:avLst/>
          </a:prstGeom>
        </p:spPr>
      </p:pic>
      <p:pic>
        <p:nvPicPr>
          <p:cNvPr id="6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315200" y="2971800"/>
            <a:ext cx="1371600" cy="1371600"/>
          </a:xfrm>
          <a:prstGeom prst="rect">
            <a:avLst/>
          </a:prstGeom>
        </p:spPr>
      </p:pic>
      <p:pic>
        <p:nvPicPr>
          <p:cNvPr id="694"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93CA752E-5689-4375-B634-1457867A284D}">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658100" y="3314700"/>
            <a:ext cx="685800" cy="685800"/>
          </a:xfrm>
          <a:prstGeom prst="rect">
            <a:avLst/>
          </a:prstGeom>
        </p:spPr>
      </p:pic>
      <p:sp>
        <p:nvSpPr>
          <p:cNvPr id="696" name="Primary Heading-0">
            <a:extLst>
              <a:ext uri="{FF2B5EF4-FFF2-40B4-BE49-F238E27FC236}">
                <a16:creationId xmlns:a16="http://schemas.microsoft.com/office/drawing/2014/main" id="{111B4A49-B930-4A89-A1CD-6CA2B3D95AED}"/>
              </a:ext>
            </a:extLst>
          </p:cNvPr>
          <p:cNvSpPr txBox="1"/>
          <p:nvPr/>
        </p:nvSpPr>
        <p:spPr>
          <a:xfrm>
            <a:off x="8877300" y="33330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Functions:</a:t>
            </a:r>
            <a:r>
              <a:rPr lang="en-US" sz="1800" spc="-36" dirty="0">
                <a:solidFill>
                  <a:srgbClr val="161723"/>
                </a:solidFill>
                <a:latin typeface="Inter" panose="00000700000000000000" pitchFamily="2" charset="0"/>
              </a:rPr>
              <a:t> quantify disease burden, track incidence/mortality, monitor trends, evaluate interventions</a:t>
            </a:r>
          </a:p>
        </p:txBody>
      </p:sp>
      <p:pic>
        <p:nvPicPr>
          <p:cNvPr id="6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315200" y="4648200"/>
            <a:ext cx="1371600" cy="1371600"/>
          </a:xfrm>
          <a:prstGeom prst="rect">
            <a:avLst/>
          </a:prstGeom>
        </p:spPr>
      </p:pic>
      <p:pic>
        <p:nvPicPr>
          <p:cNvPr id="700"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658100" y="4991100"/>
            <a:ext cx="685800" cy="685800"/>
          </a:xfrm>
          <a:prstGeom prst="rect">
            <a:avLst/>
          </a:prstGeom>
        </p:spPr>
      </p:pic>
      <p:sp>
        <p:nvSpPr>
          <p:cNvPr id="702" name="Primary Heading-1">
            <a:extLst>
              <a:ext uri="{FF2B5EF4-FFF2-40B4-BE49-F238E27FC236}">
                <a16:creationId xmlns:a16="http://schemas.microsoft.com/office/drawing/2014/main" id="{111B4A49-B930-4A89-A1CD-6CA2B3D95AED}"/>
              </a:ext>
            </a:extLst>
          </p:cNvPr>
          <p:cNvSpPr txBox="1"/>
          <p:nvPr/>
        </p:nvSpPr>
        <p:spPr>
          <a:xfrm>
            <a:off x="8877300" y="50094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Current gaps:</a:t>
            </a:r>
            <a:r>
              <a:rPr lang="en-US" sz="1800" spc="-36" dirty="0">
                <a:solidFill>
                  <a:srgbClr val="161723"/>
                </a:solidFill>
                <a:latin typeface="Inter" panose="00000700000000000000" pitchFamily="2" charset="0"/>
              </a:rPr>
              <a:t> few population‑based registries in LMICs due to limited trained personnel and infrastructure</a:t>
            </a:r>
          </a:p>
        </p:txBody>
      </p:sp>
      <p:pic>
        <p:nvPicPr>
          <p:cNvPr id="7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315200" y="6324600"/>
            <a:ext cx="1371600" cy="1371600"/>
          </a:xfrm>
          <a:prstGeom prst="rect">
            <a:avLst/>
          </a:prstGeom>
        </p:spPr>
      </p:pic>
      <p:pic>
        <p:nvPicPr>
          <p:cNvPr id="706"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0AE9A9EE-4A09-4FE8-AA6D-B71F9A2EE40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658100" y="6667500"/>
            <a:ext cx="685800" cy="685800"/>
          </a:xfrm>
          <a:prstGeom prst="rect">
            <a:avLst/>
          </a:prstGeom>
        </p:spPr>
      </p:pic>
      <p:sp>
        <p:nvSpPr>
          <p:cNvPr id="708" name="Primary Heading-2">
            <a:extLst>
              <a:ext uri="{FF2B5EF4-FFF2-40B4-BE49-F238E27FC236}">
                <a16:creationId xmlns:a16="http://schemas.microsoft.com/office/drawing/2014/main" id="{111B4A49-B930-4A89-A1CD-6CA2B3D95AED}"/>
              </a:ext>
            </a:extLst>
          </p:cNvPr>
          <p:cNvSpPr txBox="1"/>
          <p:nvPr/>
        </p:nvSpPr>
        <p:spPr>
          <a:xfrm>
            <a:off x="8877300" y="66858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Quality &amp; confidentiality:</a:t>
            </a:r>
            <a:r>
              <a:rPr lang="en-US" sz="1800" spc="-36" dirty="0">
                <a:solidFill>
                  <a:srgbClr val="161723"/>
                </a:solidFill>
                <a:latin typeface="Inter" panose="00000700000000000000" pitchFamily="2" charset="0"/>
              </a:rPr>
              <a:t> establish standards, training, secure data systems to ensure reliable, private records</a:t>
            </a:r>
          </a:p>
        </p:txBody>
      </p:sp>
      <p:pic>
        <p:nvPicPr>
          <p:cNvPr id="7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315200" y="8001000"/>
            <a:ext cx="1371600" cy="1371600"/>
          </a:xfrm>
          <a:prstGeom prst="rect">
            <a:avLst/>
          </a:prstGeom>
        </p:spPr>
      </p:pic>
      <p:pic>
        <p:nvPicPr>
          <p:cNvPr id="712"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7658100" y="8343900"/>
            <a:ext cx="685800" cy="685800"/>
          </a:xfrm>
          <a:prstGeom prst="rect">
            <a:avLst/>
          </a:prstGeom>
        </p:spPr>
      </p:pic>
      <p:sp>
        <p:nvSpPr>
          <p:cNvPr id="714" name="Primary Heading-3">
            <a:extLst>
              <a:ext uri="{FF2B5EF4-FFF2-40B4-BE49-F238E27FC236}">
                <a16:creationId xmlns:a16="http://schemas.microsoft.com/office/drawing/2014/main" id="{111B4A49-B930-4A89-A1CD-6CA2B3D95AED}"/>
              </a:ext>
            </a:extLst>
          </p:cNvPr>
          <p:cNvSpPr txBox="1"/>
          <p:nvPr/>
        </p:nvSpPr>
        <p:spPr>
          <a:xfrm>
            <a:off x="8877300" y="8362283"/>
            <a:ext cx="8529638" cy="657225"/>
          </a:xfrm>
          <a:prstGeom prst="rect">
            <a:avLst/>
          </a:prstGeom>
          <a:noFill/>
        </p:spPr>
        <p:txBody>
          <a:bodyPr vertOverflow="clip" horzOverflow="clip" wrap="square" lIns="0" tIns="0" rIns="0" bIns="0" rtlCol="0" anchor="t">
            <a:spAutoFit/>
          </a:bodyPr>
          <a:lstStyle/>
          <a:p>
            <a:pPr algn="l">
              <a:lnSpc>
                <a:spcPts val="2556"/>
              </a:lnSpc>
            </a:pPr>
            <a:r>
              <a:rPr lang="en-US" sz="1800" b="1" spc="-36" dirty="0">
                <a:solidFill>
                  <a:srgbClr val="161723">
                    <a:alpha val="100000"/>
                  </a:srgbClr>
                </a:solidFill>
                <a:latin typeface="Inter" panose="00000700000000000000" pitchFamily="2" charset="0"/>
              </a:rPr>
              <a:t>Program planning role:</a:t>
            </a:r>
            <a:r>
              <a:rPr lang="en-US" sz="1800" spc="-36" dirty="0">
                <a:solidFill>
                  <a:srgbClr val="161723"/>
                </a:solidFill>
                <a:latin typeface="Inter" panose="00000700000000000000" pitchFamily="2" charset="0"/>
              </a:rPr>
              <a:t> foundational for resource allocation, program evaluation, and targeting high‑burden populations</a:t>
            </a:r>
          </a:p>
        </p:txBody>
      </p:sp>
      <p:sp>
        <p:nvSpPr>
          <p:cNvPr id="716" name="Title 3">
            <a:extLst>
              <a:ext uri="{FF2B5EF4-FFF2-40B4-BE49-F238E27FC236}">
                <a16:creationId xmlns:a16="http://schemas.microsoft.com/office/drawing/2014/main" id="{111B4A49-B930-4A89-A1CD-6CA2B3D95AED}"/>
              </a:ext>
            </a:extLst>
          </p:cNvPr>
          <p:cNvSpPr txBox="1"/>
          <p:nvPr/>
        </p:nvSpPr>
        <p:spPr>
          <a:xfrm>
            <a:off x="952500" y="886873"/>
            <a:ext cx="4491038" cy="4110805"/>
          </a:xfrm>
          <a:prstGeom prst="rect">
            <a:avLst/>
          </a:prstGeom>
          <a:noFill/>
        </p:spPr>
        <p:txBody>
          <a:bodyPr vertOverflow="clip" horzOverflow="clip" wrap="square" lIns="0" tIns="0" rIns="0" bIns="0" rtlCol="0" anchor="t">
            <a:spAutoFit/>
          </a:bodyPr>
          <a:lstStyle/>
          <a:p>
            <a:pPr algn="l">
              <a:lnSpc>
                <a:spcPts val="5376"/>
              </a:lnSpc>
            </a:pPr>
            <a:r>
              <a:rPr lang="en-US" sz="2400" spc="-105" dirty="0">
                <a:solidFill>
                  <a:srgbClr val="FFFFFF">
                    <a:alpha val="100000"/>
                  </a:srgbClr>
                </a:solidFill>
                <a:latin typeface="Inter" panose="00000700000000000000" pitchFamily="2" charset="0"/>
              </a:rPr>
              <a:t>Cancer Registries: Foundation for Effective Cancer Control</a:t>
            </a:r>
          </a:p>
          <a:p>
            <a:pPr algn="l">
              <a:lnSpc>
                <a:spcPts val="5376"/>
              </a:lnSpc>
            </a:pPr>
            <a:r>
              <a:rPr lang="ar-AE" sz="2400" spc="-105" dirty="0">
                <a:solidFill>
                  <a:srgbClr val="FFFFFF">
                    <a:alpha val="100000"/>
                  </a:srgbClr>
                </a:solidFill>
                <a:latin typeface="Inter" panose="00000700000000000000" pitchFamily="2" charset="0"/>
              </a:rPr>
              <a:t>سجلات السرطان: أساس للسيطرة الفعالة على السرطان</a:t>
            </a:r>
            <a:endParaRPr lang="en-US" sz="2400" spc="-105" dirty="0">
              <a:solidFill>
                <a:srgbClr val="FFFFFF">
                  <a:alpha val="100000"/>
                </a:srgbClr>
              </a:solidFill>
              <a:latin typeface="Inter" panose="00000700000000000000" pitchFamily="2" charset="0"/>
            </a:endParaRPr>
          </a:p>
          <a:p>
            <a:pPr algn="l">
              <a:lnSpc>
                <a:spcPts val="5376"/>
              </a:lnSpc>
            </a:pPr>
            <a:endParaRPr lang="en-US" sz="4200" spc="-105" dirty="0">
              <a:solidFill>
                <a:srgbClr val="FFFFFF">
                  <a:alpha val="100000"/>
                </a:srgbClr>
              </a:solidFill>
              <a:latin typeface="Inter" panose="00000700000000000000" pitchFamily="2" charset="0"/>
            </a:endParaRPr>
          </a:p>
          <a:p>
            <a:pPr algn="l">
              <a:lnSpc>
                <a:spcPts val="5376"/>
              </a:lnSpc>
            </a:pPr>
            <a:endParaRPr lang="en-US" sz="4200" spc="-105" dirty="0">
              <a:solidFill>
                <a:srgbClr val="FFFFFF">
                  <a:alpha val="100000"/>
                </a:srgbClr>
              </a:solidFill>
              <a:latin typeface="Inter" panose="00000700000000000000" pitchFamily="2" charset="0"/>
            </a:endParaRPr>
          </a:p>
        </p:txBody>
      </p:sp>
      <p:sp>
        <p:nvSpPr>
          <p:cNvPr id="718" name="SubTitle">
            <a:extLst>
              <a:ext uri="{FF2B5EF4-FFF2-40B4-BE49-F238E27FC236}">
                <a16:creationId xmlns:a16="http://schemas.microsoft.com/office/drawing/2014/main" id="{111B4A49-B930-4A89-A1CD-6CA2B3D95AED}"/>
              </a:ext>
            </a:extLst>
          </p:cNvPr>
          <p:cNvSpPr txBox="1"/>
          <p:nvPr/>
        </p:nvSpPr>
        <p:spPr>
          <a:xfrm>
            <a:off x="952500" y="3810000"/>
            <a:ext cx="4491038" cy="2333972"/>
          </a:xfrm>
          <a:prstGeom prst="rect">
            <a:avLst/>
          </a:prstGeom>
          <a:noFill/>
        </p:spPr>
        <p:txBody>
          <a:bodyPr vertOverflow="clip" horzOverflow="clip" wrap="square" lIns="0" tIns="0" rIns="0" bIns="0" rtlCol="0" anchor="t">
            <a:spAutoFit/>
          </a:bodyPr>
          <a:lstStyle/>
          <a:p>
            <a:pPr algn="l">
              <a:lnSpc>
                <a:spcPts val="2556"/>
              </a:lnSpc>
            </a:pPr>
            <a:r>
              <a:rPr lang="en-US" sz="2400" spc="-36" dirty="0">
                <a:solidFill>
                  <a:srgbClr val="FFFFFF">
                    <a:alpha val="100000"/>
                  </a:srgbClr>
                </a:solidFill>
                <a:latin typeface="Inter" panose="00000700000000000000" pitchFamily="2" charset="0"/>
              </a:rPr>
              <a:t>Accurate, confidential population data to guide resources, measure impact, and reduce mortality</a:t>
            </a:r>
          </a:p>
          <a:p>
            <a:pPr algn="l">
              <a:lnSpc>
                <a:spcPts val="2556"/>
              </a:lnSpc>
            </a:pPr>
            <a:endParaRPr lang="en-US" sz="2400" spc="-36" dirty="0">
              <a:solidFill>
                <a:srgbClr val="FFFFFF">
                  <a:alpha val="100000"/>
                </a:srgbClr>
              </a:solidFill>
              <a:latin typeface="Inter" panose="00000700000000000000" pitchFamily="2" charset="0"/>
            </a:endParaRPr>
          </a:p>
          <a:p>
            <a:pPr algn="l">
              <a:lnSpc>
                <a:spcPts val="2556"/>
              </a:lnSpc>
            </a:pPr>
            <a:r>
              <a:rPr lang="ar-AE" sz="2400" spc="-36" dirty="0">
                <a:solidFill>
                  <a:srgbClr val="FFFFFF">
                    <a:alpha val="100000"/>
                  </a:srgbClr>
                </a:solidFill>
                <a:latin typeface="Inter" panose="00000700000000000000" pitchFamily="2" charset="0"/>
              </a:rPr>
              <a:t>بيانات سكانية دقيقة وسرية لتوجيه الموارد، وقياس التأثير، وتقليل الوفيات</a:t>
            </a:r>
            <a:endParaRPr lang="en-US" sz="2400" spc="-36" dirty="0">
              <a:solidFill>
                <a:srgbClr val="FFFFFF">
                  <a:alpha val="100000"/>
                </a:srgbClr>
              </a:solidFill>
              <a:latin typeface="Inter" panose="00000700000000000000" pitchFamily="2" charset="0"/>
            </a:endParaRPr>
          </a:p>
        </p:txBody>
      </p:sp>
    </p:spTree>
    <p:extLst>
      <p:ext uri="{BB962C8B-B14F-4D97-AF65-F5344CB8AC3E}">
        <p14:creationId xmlns:p14="http://schemas.microsoft.com/office/powerpoint/2010/main" val="3648047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3045</Words>
  <Application>Microsoft Office PowerPoint</Application>
  <PresentationFormat>Personnalisé</PresentationFormat>
  <Paragraphs>362</Paragraphs>
  <Slides>16</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Inter SemiBold</vt:lpstr>
      <vt:lpstr>Archivo</vt:lpstr>
      <vt:lpstr>Calibri Light</vt:lpstr>
      <vt:lpstr>Inter</vt:lpstr>
      <vt:lpstr>Calibri</vt:lpstr>
      <vt:lpstr>Roboto</vt:lpstr>
      <vt:lpstr>Aptos</vt:lpstr>
      <vt:lpstr>Arial</vt:lpstr>
      <vt:lpstr>Office Theme</vt:lpstr>
      <vt:lpstr>Présentation PowerPoint</vt:lpstr>
      <vt:lpstr>Cancer: A Major Global Health Threat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Exporter Version: 2.6.0.0, docId: 24637809, orderId: 10059713</dc:title>
  <dc:creator>Presentations.AI Exporter</dc:creator>
  <cp:lastModifiedBy>Oubaida AL MOUFTI</cp:lastModifiedBy>
  <cp:revision>4</cp:revision>
  <dcterms:created xsi:type="dcterms:W3CDTF">2025-11-30T13:03:29Z</dcterms:created>
  <dcterms:modified xsi:type="dcterms:W3CDTF">2025-12-04T11:18:33Z</dcterms:modified>
</cp:coreProperties>
</file>